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88" r:id="rId22"/>
    <p:sldId id="276" r:id="rId23"/>
    <p:sldId id="277" r:id="rId24"/>
    <p:sldId id="278" r:id="rId25"/>
    <p:sldId id="279" r:id="rId26"/>
    <p:sldId id="289" r:id="rId27"/>
    <p:sldId id="280" r:id="rId28"/>
    <p:sldId id="281" r:id="rId29"/>
    <p:sldId id="282" r:id="rId30"/>
    <p:sldId id="283" r:id="rId31"/>
    <p:sldId id="284" r:id="rId32"/>
    <p:sldId id="285" r:id="rId33"/>
    <p:sldId id="286" r:id="rId34"/>
    <p:sldId id="287" r:id="rId35"/>
    <p:sldId id="290" r:id="rId36"/>
    <p:sldId id="291" r:id="rId3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896" autoAdjust="0"/>
  </p:normalViewPr>
  <p:slideViewPr>
    <p:cSldViewPr snapToGrid="0">
      <p:cViewPr varScale="1">
        <p:scale>
          <a:sx n="109" d="100"/>
          <a:sy n="109" d="100"/>
        </p:scale>
        <p:origin x="61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S"/>
          </a:p>
        </p:txBody>
      </p:sp>
      <p:sp>
        <p:nvSpPr>
          <p:cNvPr id="4" name="Marcador de fecha 3"/>
          <p:cNvSpPr>
            <a:spLocks noGrp="1"/>
          </p:cNvSpPr>
          <p:nvPr>
            <p:ph type="dt" sz="half" idx="10"/>
          </p:nvPr>
        </p:nvSpPr>
        <p:spPr/>
        <p:txBody>
          <a:bodyPr/>
          <a:lstStyle/>
          <a:p>
            <a:fld id="{5D260205-11E3-4A3A-8933-1ED448863BAF}" type="datetimeFigureOut">
              <a:rPr lang="es-ES" smtClean="0"/>
              <a:t>22/02/2023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4864122-D0B7-424B-B3C3-17DE1934EC2F}" type="slidenum">
              <a:rPr lang="es-ES" smtClean="0"/>
              <a:t>‹Nº›</a:t>
            </a:fld>
            <a:endParaRPr lang="es-ES"/>
          </a:p>
        </p:txBody>
      </p:sp>
    </p:spTree>
    <p:extLst>
      <p:ext uri="{BB962C8B-B14F-4D97-AF65-F5344CB8AC3E}">
        <p14:creationId xmlns:p14="http://schemas.microsoft.com/office/powerpoint/2010/main" val="3714469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5D260205-11E3-4A3A-8933-1ED448863BAF}" type="datetimeFigureOut">
              <a:rPr lang="es-ES" smtClean="0"/>
              <a:t>22/02/2023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4864122-D0B7-424B-B3C3-17DE1934EC2F}" type="slidenum">
              <a:rPr lang="es-ES" smtClean="0"/>
              <a:t>‹Nº›</a:t>
            </a:fld>
            <a:endParaRPr lang="es-ES"/>
          </a:p>
        </p:txBody>
      </p:sp>
    </p:spTree>
    <p:extLst>
      <p:ext uri="{BB962C8B-B14F-4D97-AF65-F5344CB8AC3E}">
        <p14:creationId xmlns:p14="http://schemas.microsoft.com/office/powerpoint/2010/main" val="2479563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5D260205-11E3-4A3A-8933-1ED448863BAF}" type="datetimeFigureOut">
              <a:rPr lang="es-ES" smtClean="0"/>
              <a:t>22/02/2023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4864122-D0B7-424B-B3C3-17DE1934EC2F}" type="slidenum">
              <a:rPr lang="es-ES" smtClean="0"/>
              <a:t>‹Nº›</a:t>
            </a:fld>
            <a:endParaRPr lang="es-ES"/>
          </a:p>
        </p:txBody>
      </p:sp>
    </p:spTree>
    <p:extLst>
      <p:ext uri="{BB962C8B-B14F-4D97-AF65-F5344CB8AC3E}">
        <p14:creationId xmlns:p14="http://schemas.microsoft.com/office/powerpoint/2010/main" val="2306883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5D260205-11E3-4A3A-8933-1ED448863BAF}" type="datetimeFigureOut">
              <a:rPr lang="es-ES" smtClean="0"/>
              <a:t>22/02/2023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4864122-D0B7-424B-B3C3-17DE1934EC2F}" type="slidenum">
              <a:rPr lang="es-ES" smtClean="0"/>
              <a:t>‹Nº›</a:t>
            </a:fld>
            <a:endParaRPr lang="es-ES"/>
          </a:p>
        </p:txBody>
      </p:sp>
    </p:spTree>
    <p:extLst>
      <p:ext uri="{BB962C8B-B14F-4D97-AF65-F5344CB8AC3E}">
        <p14:creationId xmlns:p14="http://schemas.microsoft.com/office/powerpoint/2010/main" val="2189985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5D260205-11E3-4A3A-8933-1ED448863BAF}" type="datetimeFigureOut">
              <a:rPr lang="es-ES" smtClean="0"/>
              <a:t>22/02/2023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14864122-D0B7-424B-B3C3-17DE1934EC2F}" type="slidenum">
              <a:rPr lang="es-ES" smtClean="0"/>
              <a:t>‹Nº›</a:t>
            </a:fld>
            <a:endParaRPr lang="es-ES"/>
          </a:p>
        </p:txBody>
      </p:sp>
    </p:spTree>
    <p:extLst>
      <p:ext uri="{BB962C8B-B14F-4D97-AF65-F5344CB8AC3E}">
        <p14:creationId xmlns:p14="http://schemas.microsoft.com/office/powerpoint/2010/main" val="1972418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5D260205-11E3-4A3A-8933-1ED448863BAF}" type="datetimeFigureOut">
              <a:rPr lang="es-ES" smtClean="0"/>
              <a:t>22/02/2023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14864122-D0B7-424B-B3C3-17DE1934EC2F}" type="slidenum">
              <a:rPr lang="es-ES" smtClean="0"/>
              <a:t>‹Nº›</a:t>
            </a:fld>
            <a:endParaRPr lang="es-ES"/>
          </a:p>
        </p:txBody>
      </p:sp>
    </p:spTree>
    <p:extLst>
      <p:ext uri="{BB962C8B-B14F-4D97-AF65-F5344CB8AC3E}">
        <p14:creationId xmlns:p14="http://schemas.microsoft.com/office/powerpoint/2010/main" val="3759518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5D260205-11E3-4A3A-8933-1ED448863BAF}" type="datetimeFigureOut">
              <a:rPr lang="es-ES" smtClean="0"/>
              <a:t>22/02/2023</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14864122-D0B7-424B-B3C3-17DE1934EC2F}" type="slidenum">
              <a:rPr lang="es-ES" smtClean="0"/>
              <a:t>‹Nº›</a:t>
            </a:fld>
            <a:endParaRPr lang="es-ES"/>
          </a:p>
        </p:txBody>
      </p:sp>
    </p:spTree>
    <p:extLst>
      <p:ext uri="{BB962C8B-B14F-4D97-AF65-F5344CB8AC3E}">
        <p14:creationId xmlns:p14="http://schemas.microsoft.com/office/powerpoint/2010/main" val="249492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5D260205-11E3-4A3A-8933-1ED448863BAF}" type="datetimeFigureOut">
              <a:rPr lang="es-ES" smtClean="0"/>
              <a:t>22/02/2023</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14864122-D0B7-424B-B3C3-17DE1934EC2F}" type="slidenum">
              <a:rPr lang="es-ES" smtClean="0"/>
              <a:t>‹Nº›</a:t>
            </a:fld>
            <a:endParaRPr lang="es-ES"/>
          </a:p>
        </p:txBody>
      </p:sp>
    </p:spTree>
    <p:extLst>
      <p:ext uri="{BB962C8B-B14F-4D97-AF65-F5344CB8AC3E}">
        <p14:creationId xmlns:p14="http://schemas.microsoft.com/office/powerpoint/2010/main" val="4110465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5D260205-11E3-4A3A-8933-1ED448863BAF}" type="datetimeFigureOut">
              <a:rPr lang="es-ES" smtClean="0"/>
              <a:t>22/02/2023</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14864122-D0B7-424B-B3C3-17DE1934EC2F}" type="slidenum">
              <a:rPr lang="es-ES" smtClean="0"/>
              <a:t>‹Nº›</a:t>
            </a:fld>
            <a:endParaRPr lang="es-ES"/>
          </a:p>
        </p:txBody>
      </p:sp>
    </p:spTree>
    <p:extLst>
      <p:ext uri="{BB962C8B-B14F-4D97-AF65-F5344CB8AC3E}">
        <p14:creationId xmlns:p14="http://schemas.microsoft.com/office/powerpoint/2010/main" val="979289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5D260205-11E3-4A3A-8933-1ED448863BAF}" type="datetimeFigureOut">
              <a:rPr lang="es-ES" smtClean="0"/>
              <a:t>22/02/2023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14864122-D0B7-424B-B3C3-17DE1934EC2F}" type="slidenum">
              <a:rPr lang="es-ES" smtClean="0"/>
              <a:t>‹Nº›</a:t>
            </a:fld>
            <a:endParaRPr lang="es-ES"/>
          </a:p>
        </p:txBody>
      </p:sp>
    </p:spTree>
    <p:extLst>
      <p:ext uri="{BB962C8B-B14F-4D97-AF65-F5344CB8AC3E}">
        <p14:creationId xmlns:p14="http://schemas.microsoft.com/office/powerpoint/2010/main" val="762830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5D260205-11E3-4A3A-8933-1ED448863BAF}" type="datetimeFigureOut">
              <a:rPr lang="es-ES" smtClean="0"/>
              <a:t>22/02/2023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14864122-D0B7-424B-B3C3-17DE1934EC2F}" type="slidenum">
              <a:rPr lang="es-ES" smtClean="0"/>
              <a:t>‹Nº›</a:t>
            </a:fld>
            <a:endParaRPr lang="es-ES"/>
          </a:p>
        </p:txBody>
      </p:sp>
    </p:spTree>
    <p:extLst>
      <p:ext uri="{BB962C8B-B14F-4D97-AF65-F5344CB8AC3E}">
        <p14:creationId xmlns:p14="http://schemas.microsoft.com/office/powerpoint/2010/main" val="2247409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260205-11E3-4A3A-8933-1ED448863BAF}" type="datetimeFigureOut">
              <a:rPr lang="es-ES" smtClean="0"/>
              <a:t>22/02/2023</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864122-D0B7-424B-B3C3-17DE1934EC2F}" type="slidenum">
              <a:rPr lang="es-ES" smtClean="0"/>
              <a:t>‹Nº›</a:t>
            </a:fld>
            <a:endParaRPr lang="es-ES"/>
          </a:p>
        </p:txBody>
      </p:sp>
    </p:spTree>
    <p:extLst>
      <p:ext uri="{BB962C8B-B14F-4D97-AF65-F5344CB8AC3E}">
        <p14:creationId xmlns:p14="http://schemas.microsoft.com/office/powerpoint/2010/main" val="1616641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955964"/>
            <a:ext cx="9144000" cy="2553999"/>
          </a:xfrm>
        </p:spPr>
        <p:txBody>
          <a:bodyPr>
            <a:normAutofit/>
          </a:bodyPr>
          <a:lstStyle/>
          <a:p>
            <a:r>
              <a:rPr lang="es-ES_tradnl" sz="2200" b="1" i="1" u="sng" dirty="0" smtClean="0">
                <a:latin typeface="Arial" panose="020B0604020202020204" pitchFamily="34" charset="0"/>
                <a:cs typeface="Arial" panose="020B0604020202020204" pitchFamily="34" charset="0"/>
              </a:rPr>
              <a:t/>
            </a:r>
            <a:br>
              <a:rPr lang="es-ES_tradnl" sz="2200" b="1" i="1" u="sng" dirty="0" smtClean="0">
                <a:latin typeface="Arial" panose="020B0604020202020204" pitchFamily="34" charset="0"/>
                <a:cs typeface="Arial" panose="020B0604020202020204" pitchFamily="34" charset="0"/>
              </a:rPr>
            </a:br>
            <a:r>
              <a:rPr lang="es-ES_tradnl" sz="2200" b="1" i="1" u="sng" dirty="0">
                <a:latin typeface="Arial" panose="020B0604020202020204" pitchFamily="34" charset="0"/>
                <a:cs typeface="Arial" panose="020B0604020202020204" pitchFamily="34" charset="0"/>
              </a:rPr>
              <a:t/>
            </a:r>
            <a:br>
              <a:rPr lang="es-ES_tradnl" sz="2200" b="1" i="1" u="sng" dirty="0">
                <a:latin typeface="Arial" panose="020B0604020202020204" pitchFamily="34" charset="0"/>
                <a:cs typeface="Arial" panose="020B0604020202020204" pitchFamily="34" charset="0"/>
              </a:rPr>
            </a:br>
            <a:r>
              <a:rPr lang="es-ES_tradnl" sz="2200" b="1" i="1" u="sng" dirty="0" smtClean="0">
                <a:latin typeface="Arial" panose="020B0604020202020204" pitchFamily="34" charset="0"/>
                <a:cs typeface="Arial" panose="020B0604020202020204" pitchFamily="34" charset="0"/>
              </a:rPr>
              <a:t/>
            </a:r>
            <a:br>
              <a:rPr lang="es-ES_tradnl" sz="2200" b="1" i="1" u="sng" dirty="0" smtClean="0">
                <a:latin typeface="Arial" panose="020B0604020202020204" pitchFamily="34" charset="0"/>
                <a:cs typeface="Arial" panose="020B0604020202020204" pitchFamily="34" charset="0"/>
              </a:rPr>
            </a:br>
            <a:r>
              <a:rPr lang="es-ES_tradnl" sz="2200" b="1" i="1" u="sng" dirty="0">
                <a:latin typeface="Arial" panose="020B0604020202020204" pitchFamily="34" charset="0"/>
                <a:cs typeface="Arial" panose="020B0604020202020204" pitchFamily="34" charset="0"/>
              </a:rPr>
              <a:t/>
            </a:r>
            <a:br>
              <a:rPr lang="es-ES_tradnl" sz="2200" b="1" i="1" u="sng" dirty="0">
                <a:latin typeface="Arial" panose="020B0604020202020204" pitchFamily="34" charset="0"/>
                <a:cs typeface="Arial" panose="020B0604020202020204" pitchFamily="34" charset="0"/>
              </a:rPr>
            </a:br>
            <a:r>
              <a:rPr lang="es-ES_tradnl" sz="2200" b="1" i="1" u="sng" dirty="0" smtClean="0">
                <a:latin typeface="Arial" panose="020B0604020202020204" pitchFamily="34" charset="0"/>
                <a:cs typeface="Arial" panose="020B0604020202020204" pitchFamily="34" charset="0"/>
              </a:rPr>
              <a:t/>
            </a:r>
            <a:br>
              <a:rPr lang="es-ES_tradnl" sz="2200" b="1" i="1" u="sng" dirty="0" smtClean="0">
                <a:latin typeface="Arial" panose="020B0604020202020204" pitchFamily="34" charset="0"/>
                <a:cs typeface="Arial" panose="020B0604020202020204" pitchFamily="34" charset="0"/>
              </a:rPr>
            </a:br>
            <a:endParaRPr lang="es-ES" dirty="0"/>
          </a:p>
        </p:txBody>
      </p:sp>
      <p:sp>
        <p:nvSpPr>
          <p:cNvPr id="3" name="Subtítulo 2"/>
          <p:cNvSpPr>
            <a:spLocks noGrp="1"/>
          </p:cNvSpPr>
          <p:nvPr>
            <p:ph type="subTitle" idx="1"/>
          </p:nvPr>
        </p:nvSpPr>
        <p:spPr/>
        <p:txBody>
          <a:bodyPr>
            <a:normAutofit/>
          </a:bodyPr>
          <a:lstStyle/>
          <a:p>
            <a:r>
              <a:rPr lang="es-ES_tradnl" sz="2000" b="1" dirty="0">
                <a:solidFill>
                  <a:schemeClr val="accent1">
                    <a:lumMod val="50000"/>
                  </a:schemeClr>
                </a:solidFill>
                <a:latin typeface="Arial" panose="020B0604020202020204" pitchFamily="34" charset="0"/>
                <a:cs typeface="Arial" panose="020B0604020202020204" pitchFamily="34" charset="0"/>
              </a:rPr>
              <a:t>MEMORIA EXPLICATIVA DE LAS ACTIVIDADES REALIZAS DEL AREA DE JUVENTUD DE LA FUNDACION CANARIA DE JUVENTUD </a:t>
            </a:r>
            <a:r>
              <a:rPr lang="es-ES_tradnl" sz="2000" b="1" dirty="0" smtClean="0">
                <a:solidFill>
                  <a:schemeClr val="accent1">
                    <a:lumMod val="50000"/>
                  </a:schemeClr>
                </a:solidFill>
                <a:latin typeface="Arial" panose="020B0604020202020204" pitchFamily="34" charset="0"/>
                <a:cs typeface="Arial" panose="020B0604020202020204" pitchFamily="34" charset="0"/>
              </a:rPr>
              <a:t>IDEO </a:t>
            </a:r>
            <a:r>
              <a:rPr lang="es-ES_tradnl" sz="2000" b="1" dirty="0">
                <a:solidFill>
                  <a:schemeClr val="accent1">
                    <a:lumMod val="50000"/>
                  </a:schemeClr>
                </a:solidFill>
                <a:latin typeface="Arial" panose="020B0604020202020204" pitchFamily="34" charset="0"/>
                <a:cs typeface="Arial" panose="020B0604020202020204" pitchFamily="34" charset="0"/>
              </a:rPr>
              <a:t>DURANTE EL EJERCICIO 2022 </a:t>
            </a:r>
            <a:r>
              <a:rPr lang="es-ES" sz="2000" dirty="0"/>
              <a:t/>
            </a:r>
            <a:br>
              <a:rPr lang="es-ES" sz="2000" dirty="0"/>
            </a:br>
            <a:endParaRPr lang="es-ES" sz="2000" dirty="0"/>
          </a:p>
        </p:txBody>
      </p:sp>
      <p:pic>
        <p:nvPicPr>
          <p:cNvPr id="4" name="Imagen 3"/>
          <p:cNvPicPr>
            <a:picLocks noChangeAspect="1"/>
          </p:cNvPicPr>
          <p:nvPr/>
        </p:nvPicPr>
        <p:blipFill>
          <a:blip r:embed="rId2"/>
          <a:stretch>
            <a:fillRect/>
          </a:stretch>
        </p:blipFill>
        <p:spPr>
          <a:xfrm>
            <a:off x="4741979" y="708905"/>
            <a:ext cx="2428804" cy="910041"/>
          </a:xfrm>
          <a:prstGeom prst="rect">
            <a:avLst/>
          </a:prstGeom>
        </p:spPr>
      </p:pic>
    </p:spTree>
    <p:extLst>
      <p:ext uri="{BB962C8B-B14F-4D97-AF65-F5344CB8AC3E}">
        <p14:creationId xmlns:p14="http://schemas.microsoft.com/office/powerpoint/2010/main" val="37038375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4758604" y="365125"/>
            <a:ext cx="2428804" cy="910041"/>
          </a:xfrm>
          <a:prstGeom prst="rect">
            <a:avLst/>
          </a:prstGeom>
        </p:spPr>
      </p:pic>
      <p:sp>
        <p:nvSpPr>
          <p:cNvPr id="5" name="Rectángulo redondeado 4"/>
          <p:cNvSpPr/>
          <p:nvPr/>
        </p:nvSpPr>
        <p:spPr>
          <a:xfrm>
            <a:off x="838199" y="1429788"/>
            <a:ext cx="5113713" cy="1770612"/>
          </a:xfrm>
          <a:prstGeom prst="roundRect">
            <a:avLst/>
          </a:prstGeom>
          <a:solidFill>
            <a:schemeClr val="accent4">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ES_tradnl" sz="1100" b="1" dirty="0" smtClean="0">
              <a:solidFill>
                <a:schemeClr val="tx1"/>
              </a:solidFill>
              <a:latin typeface="Arial" panose="020B0604020202020204" pitchFamily="34" charset="0"/>
              <a:cs typeface="Arial" panose="020B0604020202020204" pitchFamily="34" charset="0"/>
            </a:endParaRPr>
          </a:p>
          <a:p>
            <a:endParaRPr lang="es-ES_tradnl" sz="1100" b="1" dirty="0">
              <a:solidFill>
                <a:schemeClr val="tx1"/>
              </a:solidFill>
              <a:latin typeface="Arial" panose="020B0604020202020204" pitchFamily="34" charset="0"/>
              <a:cs typeface="Arial" panose="020B0604020202020204" pitchFamily="34" charset="0"/>
            </a:endParaRPr>
          </a:p>
          <a:p>
            <a:endParaRPr lang="es-ES_tradnl" sz="1100" b="1" dirty="0" smtClean="0">
              <a:solidFill>
                <a:schemeClr val="tx1"/>
              </a:solidFill>
              <a:latin typeface="Arial" panose="020B0604020202020204" pitchFamily="34" charset="0"/>
              <a:cs typeface="Arial" panose="020B0604020202020204" pitchFamily="34" charset="0"/>
            </a:endParaRPr>
          </a:p>
          <a:p>
            <a:endParaRPr lang="es-ES_tradnl" sz="1100" b="1" dirty="0">
              <a:solidFill>
                <a:schemeClr val="tx1"/>
              </a:solidFill>
              <a:latin typeface="Arial" panose="020B0604020202020204" pitchFamily="34" charset="0"/>
              <a:cs typeface="Arial" panose="020B0604020202020204" pitchFamily="34" charset="0"/>
            </a:endParaRPr>
          </a:p>
          <a:p>
            <a:endParaRPr lang="es-ES_tradnl" sz="1100" b="1" dirty="0" smtClean="0">
              <a:solidFill>
                <a:schemeClr val="tx1"/>
              </a:solidFill>
              <a:latin typeface="Arial" panose="020B0604020202020204" pitchFamily="34" charset="0"/>
              <a:cs typeface="Arial" panose="020B0604020202020204" pitchFamily="34" charset="0"/>
            </a:endParaRPr>
          </a:p>
          <a:p>
            <a:r>
              <a:rPr lang="es-ES_tradnl" sz="1100" b="1" dirty="0" smtClean="0">
                <a:solidFill>
                  <a:schemeClr val="tx1"/>
                </a:solidFill>
                <a:latin typeface="Arial" panose="020B0604020202020204" pitchFamily="34" charset="0"/>
                <a:cs typeface="Arial" panose="020B0604020202020204" pitchFamily="34" charset="0"/>
              </a:rPr>
              <a:t>Conciencia </a:t>
            </a:r>
            <a:r>
              <a:rPr lang="es-ES_tradnl" sz="1100" b="1" dirty="0">
                <a:solidFill>
                  <a:schemeClr val="tx1"/>
                </a:solidFill>
                <a:latin typeface="Arial" panose="020B0604020202020204" pitchFamily="34" charset="0"/>
                <a:cs typeface="Arial" panose="020B0604020202020204" pitchFamily="34" charset="0"/>
              </a:rPr>
              <a:t>ecológica. </a:t>
            </a:r>
            <a:r>
              <a:rPr lang="es-ES_tradnl" sz="1100" dirty="0">
                <a:solidFill>
                  <a:schemeClr val="tx1"/>
                </a:solidFill>
                <a:latin typeface="Arial" panose="020B0604020202020204" pitchFamily="34" charset="0"/>
                <a:cs typeface="Arial" panose="020B0604020202020204" pitchFamily="34" charset="0"/>
              </a:rPr>
              <a:t>Lucha contra el cambio climático y a favor del medioambiente, considerando a la juventud como motor de cambio social y generador de conciencia ecológica. Dentro de este punto estará también el Bienestar y la sostenibilidad entendidas como salud integral, transición ecológica y un ocio y tiempo libre digno, critico, consciente, activo. Así como la misión de promover entre las personas jóvenes un estilo de </a:t>
            </a:r>
            <a:r>
              <a:rPr lang="es-ES_tradnl" sz="1100" dirty="0" smtClean="0">
                <a:solidFill>
                  <a:schemeClr val="tx1"/>
                </a:solidFill>
                <a:latin typeface="Arial" panose="020B0604020202020204" pitchFamily="34" charset="0"/>
                <a:cs typeface="Arial" panose="020B0604020202020204" pitchFamily="34" charset="0"/>
              </a:rPr>
              <a:t>vida saludable </a:t>
            </a:r>
            <a:r>
              <a:rPr lang="es-ES_tradnl" sz="1100" dirty="0">
                <a:solidFill>
                  <a:schemeClr val="tx1"/>
                </a:solidFill>
                <a:latin typeface="Arial" panose="020B0604020202020204" pitchFamily="34" charset="0"/>
                <a:cs typeface="Arial" panose="020B0604020202020204" pitchFamily="34" charset="0"/>
              </a:rPr>
              <a:t>y sostenible en sentido integral</a:t>
            </a:r>
            <a:r>
              <a:rPr lang="es-ES_tradnl" sz="1100" dirty="0" smtClean="0">
                <a:solidFill>
                  <a:schemeClr val="tx1"/>
                </a:solidFill>
                <a:latin typeface="Arial" panose="020B0604020202020204" pitchFamily="34" charset="0"/>
                <a:cs typeface="Arial" panose="020B0604020202020204" pitchFamily="34" charset="0"/>
              </a:rPr>
              <a:t>.</a:t>
            </a:r>
          </a:p>
          <a:p>
            <a:endParaRPr lang="es-ES_tradnl" sz="1100" dirty="0" smtClean="0">
              <a:solidFill>
                <a:schemeClr val="tx1"/>
              </a:solidFill>
              <a:latin typeface="Arial" panose="020B0604020202020204" pitchFamily="34" charset="0"/>
              <a:cs typeface="Arial" panose="020B0604020202020204" pitchFamily="34" charset="0"/>
            </a:endParaRPr>
          </a:p>
          <a:p>
            <a:endParaRPr lang="es-ES_tradnl" sz="1100" dirty="0" smtClean="0">
              <a:solidFill>
                <a:schemeClr val="tx1"/>
              </a:solidFill>
              <a:latin typeface="Arial" panose="020B0604020202020204" pitchFamily="34" charset="0"/>
              <a:cs typeface="Arial" panose="020B0604020202020204" pitchFamily="34" charset="0"/>
            </a:endParaRPr>
          </a:p>
          <a:p>
            <a:endParaRPr lang="es-ES_tradnl" sz="1100" dirty="0" smtClean="0">
              <a:solidFill>
                <a:schemeClr val="tx1"/>
              </a:solidFill>
              <a:latin typeface="Arial" panose="020B0604020202020204" pitchFamily="34" charset="0"/>
              <a:cs typeface="Arial" panose="020B0604020202020204" pitchFamily="34" charset="0"/>
            </a:endParaRPr>
          </a:p>
          <a:p>
            <a:endParaRPr lang="es-ES_tradnl" sz="1100" dirty="0">
              <a:solidFill>
                <a:schemeClr val="tx1"/>
              </a:solidFill>
              <a:latin typeface="Arial" panose="020B0604020202020204" pitchFamily="34" charset="0"/>
              <a:cs typeface="Arial" panose="020B0604020202020204" pitchFamily="34" charset="0"/>
            </a:endParaRPr>
          </a:p>
          <a:p>
            <a:endParaRPr lang="es-ES" sz="1100" dirty="0">
              <a:solidFill>
                <a:schemeClr val="tx1"/>
              </a:solidFill>
              <a:latin typeface="Arial" panose="020B0604020202020204" pitchFamily="34" charset="0"/>
              <a:cs typeface="Arial" panose="020B0604020202020204" pitchFamily="34" charset="0"/>
            </a:endParaRPr>
          </a:p>
        </p:txBody>
      </p:sp>
      <p:sp>
        <p:nvSpPr>
          <p:cNvPr id="6" name="Rectángulo redondeado 5"/>
          <p:cNvSpPr/>
          <p:nvPr/>
        </p:nvSpPr>
        <p:spPr>
          <a:xfrm>
            <a:off x="6359236" y="1429788"/>
            <a:ext cx="4994564" cy="3923608"/>
          </a:xfrm>
          <a:prstGeom prst="roundRect">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s-ES" sz="1100" dirty="0" smtClean="0">
              <a:solidFill>
                <a:schemeClr val="tx1"/>
              </a:solidFill>
              <a:latin typeface="Arial" panose="020B0604020202020204" pitchFamily="34" charset="0"/>
              <a:cs typeface="Arial" panose="020B0604020202020204" pitchFamily="34" charset="0"/>
            </a:endParaRPr>
          </a:p>
          <a:p>
            <a:pPr algn="just"/>
            <a:endParaRPr lang="es-ES" sz="1100" dirty="0">
              <a:solidFill>
                <a:schemeClr val="tx1"/>
              </a:solidFill>
              <a:latin typeface="Arial" panose="020B0604020202020204" pitchFamily="34" charset="0"/>
              <a:cs typeface="Arial" panose="020B0604020202020204" pitchFamily="34" charset="0"/>
            </a:endParaRPr>
          </a:p>
          <a:p>
            <a:pPr algn="just"/>
            <a:endParaRPr lang="es-ES" sz="1100" dirty="0" smtClean="0">
              <a:solidFill>
                <a:schemeClr val="tx1"/>
              </a:solidFill>
              <a:latin typeface="Arial" panose="020B0604020202020204" pitchFamily="34" charset="0"/>
              <a:cs typeface="Arial" panose="020B0604020202020204" pitchFamily="34" charset="0"/>
            </a:endParaRPr>
          </a:p>
          <a:p>
            <a:pPr algn="just"/>
            <a:r>
              <a:rPr lang="es-ES" sz="1100" dirty="0" smtClean="0">
                <a:solidFill>
                  <a:schemeClr val="tx1"/>
                </a:solidFill>
                <a:latin typeface="Arial" panose="020B0604020202020204" pitchFamily="34" charset="0"/>
                <a:cs typeface="Arial" panose="020B0604020202020204" pitchFamily="34" charset="0"/>
              </a:rPr>
              <a:t>La </a:t>
            </a:r>
            <a:r>
              <a:rPr lang="es-ES" sz="1100" dirty="0">
                <a:solidFill>
                  <a:schemeClr val="tx1"/>
                </a:solidFill>
                <a:latin typeface="Arial" panose="020B0604020202020204" pitchFamily="34" charset="0"/>
                <a:cs typeface="Arial" panose="020B0604020202020204" pitchFamily="34" charset="0"/>
              </a:rPr>
              <a:t>Fundación asume siempre el compromiso de procurar el mayor respeto al medio ambiente en el desarrollo de sus actividades, así como de minimizar los efectos negativos que, eventualmente, éstas pudieran ocasionar y proporciona a todo su personal profesional y a las personas usuarias con las que trabaja, los medios adecuados para ello</a:t>
            </a:r>
            <a:r>
              <a:rPr lang="es-ES" sz="1100" dirty="0" smtClean="0">
                <a:solidFill>
                  <a:schemeClr val="tx1"/>
                </a:solidFill>
                <a:latin typeface="Arial" panose="020B0604020202020204" pitchFamily="34" charset="0"/>
                <a:cs typeface="Arial" panose="020B0604020202020204" pitchFamily="34" charset="0"/>
              </a:rPr>
              <a:t>. Además:</a:t>
            </a:r>
            <a:endParaRPr lang="es-ES" sz="1100" dirty="0">
              <a:solidFill>
                <a:schemeClr val="tx1"/>
              </a:solidFill>
              <a:latin typeface="Arial" panose="020B0604020202020204" pitchFamily="34" charset="0"/>
              <a:cs typeface="Arial" panose="020B0604020202020204" pitchFamily="34" charset="0"/>
            </a:endParaRPr>
          </a:p>
          <a:p>
            <a:pPr algn="just"/>
            <a:r>
              <a:rPr lang="es-ES" sz="1100" dirty="0" smtClean="0">
                <a:solidFill>
                  <a:schemeClr val="tx1"/>
                </a:solidFill>
                <a:latin typeface="Arial" panose="020B0604020202020204" pitchFamily="34" charset="0"/>
                <a:cs typeface="Arial" panose="020B0604020202020204" pitchFamily="34" charset="0"/>
              </a:rPr>
              <a:t>-Colabora con el “Hidrosfera Festival”  (Festival medioambiental)</a:t>
            </a:r>
          </a:p>
          <a:p>
            <a:pPr algn="just"/>
            <a:r>
              <a:rPr lang="es-ES" sz="1100" dirty="0" smtClean="0">
                <a:solidFill>
                  <a:schemeClr val="tx1"/>
                </a:solidFill>
                <a:latin typeface="Arial" panose="020B0604020202020204" pitchFamily="34" charset="0"/>
                <a:cs typeface="Arial" panose="020B0604020202020204" pitchFamily="34" charset="0"/>
              </a:rPr>
              <a:t>-Realiza “Limpiezas” de espacios naturales.    </a:t>
            </a:r>
          </a:p>
          <a:p>
            <a:pPr algn="just"/>
            <a:r>
              <a:rPr lang="es-ES" sz="1100" dirty="0" smtClean="0">
                <a:solidFill>
                  <a:schemeClr val="tx1"/>
                </a:solidFill>
                <a:latin typeface="Arial" panose="020B0604020202020204" pitchFamily="34" charset="0"/>
                <a:cs typeface="Arial" panose="020B0604020202020204" pitchFamily="34" charset="0"/>
              </a:rPr>
              <a:t>-Reduce la producción de desechos mediante actividades de prevención, reducción, reciclado, y reutilización.</a:t>
            </a:r>
          </a:p>
          <a:p>
            <a:pPr algn="just"/>
            <a:r>
              <a:rPr lang="es-ES" sz="1100" dirty="0" smtClean="0">
                <a:solidFill>
                  <a:schemeClr val="tx1"/>
                </a:solidFill>
                <a:latin typeface="Arial" panose="020B0604020202020204" pitchFamily="34" charset="0"/>
                <a:cs typeface="Arial" panose="020B0604020202020204" pitchFamily="34" charset="0"/>
              </a:rPr>
              <a:t>-Informa a la juventud para que tengan conocimientos del desarrollo sostenible y los estilos de vida en armonía con la naturaleza</a:t>
            </a:r>
            <a:endParaRPr lang="es-ES" sz="1100" dirty="0">
              <a:solidFill>
                <a:schemeClr val="tx1"/>
              </a:solidFill>
              <a:latin typeface="Arial" panose="020B0604020202020204" pitchFamily="34" charset="0"/>
              <a:cs typeface="Arial" panose="020B0604020202020204" pitchFamily="34" charset="0"/>
            </a:endParaRPr>
          </a:p>
          <a:p>
            <a:pPr algn="just"/>
            <a:r>
              <a:rPr lang="es-ES" sz="1100" dirty="0" smtClean="0">
                <a:solidFill>
                  <a:schemeClr val="tx1"/>
                </a:solidFill>
                <a:latin typeface="Arial" panose="020B0604020202020204" pitchFamily="34" charset="0"/>
                <a:cs typeface="Arial" panose="020B0604020202020204" pitchFamily="34" charset="0"/>
              </a:rPr>
              <a:t>-Todos los materiales </a:t>
            </a:r>
            <a:r>
              <a:rPr lang="es-ES" sz="1100" dirty="0">
                <a:solidFill>
                  <a:schemeClr val="tx1"/>
                </a:solidFill>
                <a:latin typeface="Arial" panose="020B0604020202020204" pitchFamily="34" charset="0"/>
                <a:cs typeface="Arial" panose="020B0604020202020204" pitchFamily="34" charset="0"/>
              </a:rPr>
              <a:t>usados durante el en desarrollo de las actividades del proyecto se reciclan (papelería, cartulinas, cartones, etc.), o son reutilizados (material de escritura y pintura, etc</a:t>
            </a:r>
            <a:r>
              <a:rPr lang="es-ES" sz="1100" dirty="0" smtClean="0">
                <a:solidFill>
                  <a:schemeClr val="tx1"/>
                </a:solidFill>
                <a:latin typeface="Arial" panose="020B0604020202020204" pitchFamily="34" charset="0"/>
                <a:cs typeface="Arial" panose="020B0604020202020204" pitchFamily="34" charset="0"/>
              </a:rPr>
              <a:t>.), inclusive el “</a:t>
            </a:r>
            <a:r>
              <a:rPr lang="es-ES" sz="1100" dirty="0" err="1">
                <a:solidFill>
                  <a:schemeClr val="tx1"/>
                </a:solidFill>
                <a:latin typeface="Arial" panose="020B0604020202020204" pitchFamily="34" charset="0"/>
                <a:cs typeface="Arial" panose="020B0604020202020204" pitchFamily="34" charset="0"/>
              </a:rPr>
              <a:t>M</a:t>
            </a:r>
            <a:r>
              <a:rPr lang="es-ES" sz="1100" dirty="0" err="1" smtClean="0">
                <a:solidFill>
                  <a:schemeClr val="tx1"/>
                </a:solidFill>
                <a:latin typeface="Arial" panose="020B0604020202020204" pitchFamily="34" charset="0"/>
                <a:cs typeface="Arial" panose="020B0604020202020204" pitchFamily="34" charset="0"/>
              </a:rPr>
              <a:t>erchandising</a:t>
            </a:r>
            <a:r>
              <a:rPr lang="es-ES" sz="1100" dirty="0" smtClean="0">
                <a:solidFill>
                  <a:schemeClr val="tx1"/>
                </a:solidFill>
                <a:latin typeface="Arial" panose="020B0604020202020204" pitchFamily="34" charset="0"/>
                <a:cs typeface="Arial" panose="020B0604020202020204" pitchFamily="34" charset="0"/>
              </a:rPr>
              <a:t>” de la Fundación está elaborado base de materiales respetuosos con el medio ambiente.</a:t>
            </a:r>
          </a:p>
          <a:p>
            <a:pPr algn="just"/>
            <a:endParaRPr lang="es-ES" sz="1100" dirty="0">
              <a:solidFill>
                <a:schemeClr val="tx1"/>
              </a:solidFill>
              <a:latin typeface="Arial" panose="020B0604020202020204" pitchFamily="34" charset="0"/>
              <a:cs typeface="Arial" panose="020B0604020202020204" pitchFamily="34" charset="0"/>
            </a:endParaRPr>
          </a:p>
          <a:p>
            <a:pPr algn="just"/>
            <a:endParaRPr lang="es-ES" sz="1100" dirty="0" smtClean="0">
              <a:solidFill>
                <a:schemeClr val="tx1"/>
              </a:solidFill>
              <a:latin typeface="Arial" panose="020B0604020202020204" pitchFamily="34" charset="0"/>
              <a:cs typeface="Arial" panose="020B0604020202020204" pitchFamily="34" charset="0"/>
            </a:endParaRPr>
          </a:p>
          <a:p>
            <a:pPr algn="just"/>
            <a:endParaRPr lang="es-ES" sz="1100" dirty="0">
              <a:solidFill>
                <a:schemeClr val="tx1"/>
              </a:solidFill>
              <a:latin typeface="Arial" panose="020B0604020202020204" pitchFamily="34" charset="0"/>
              <a:cs typeface="Arial" panose="020B0604020202020204" pitchFamily="34" charset="0"/>
            </a:endParaRPr>
          </a:p>
          <a:p>
            <a:pPr algn="just"/>
            <a:r>
              <a:rPr lang="es-ES" sz="1100" dirty="0" smtClean="0">
                <a:solidFill>
                  <a:schemeClr val="tx1"/>
                </a:solidFill>
                <a:latin typeface="Arial" panose="020B0604020202020204" pitchFamily="34" charset="0"/>
                <a:cs typeface="Arial" panose="020B0604020202020204" pitchFamily="34" charset="0"/>
              </a:rPr>
              <a:t>                  </a:t>
            </a:r>
            <a:endParaRPr lang="es-ES" sz="11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873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363287"/>
            <a:ext cx="10515600" cy="4813676"/>
          </a:xfrm>
        </p:spPr>
        <p:txBody>
          <a:bodyPr>
            <a:normAutofit fontScale="25000" lnSpcReduction="20000"/>
          </a:bodyPr>
          <a:lstStyle/>
          <a:p>
            <a:pPr marL="0" indent="0" algn="just">
              <a:buNone/>
            </a:pPr>
            <a:r>
              <a:rPr lang="es-ES_tradnl" sz="4400" b="1" dirty="0">
                <a:solidFill>
                  <a:schemeClr val="accent1">
                    <a:lumMod val="50000"/>
                  </a:schemeClr>
                </a:solidFill>
                <a:latin typeface="Arial" panose="020B0604020202020204" pitchFamily="34" charset="0"/>
                <a:cs typeface="Arial" panose="020B0604020202020204" pitchFamily="34" charset="0"/>
              </a:rPr>
              <a:t>VI. PROGRAMAS Y ACTIVIDADES</a:t>
            </a:r>
            <a:endParaRPr lang="es-ES" sz="4400" dirty="0">
              <a:solidFill>
                <a:schemeClr val="accent1">
                  <a:lumMod val="50000"/>
                </a:schemeClr>
              </a:solidFill>
              <a:latin typeface="Arial" panose="020B0604020202020204" pitchFamily="34" charset="0"/>
              <a:cs typeface="Arial" panose="020B0604020202020204" pitchFamily="34" charset="0"/>
            </a:endParaRPr>
          </a:p>
          <a:p>
            <a:pPr marL="0" indent="0" algn="just">
              <a:buNone/>
            </a:pPr>
            <a:r>
              <a:rPr lang="es-ES_tradnl" sz="4400" dirty="0">
                <a:latin typeface="Arial" panose="020B0604020202020204" pitchFamily="34" charset="0"/>
                <a:cs typeface="Arial" panose="020B0604020202020204" pitchFamily="34" charset="0"/>
              </a:rPr>
              <a:t> </a:t>
            </a:r>
            <a:endParaRPr lang="es-ES" sz="4400" dirty="0">
              <a:latin typeface="Arial" panose="020B0604020202020204" pitchFamily="34" charset="0"/>
              <a:cs typeface="Arial" panose="020B0604020202020204" pitchFamily="34" charset="0"/>
            </a:endParaRPr>
          </a:p>
          <a:p>
            <a:pPr marL="0" indent="0" algn="just">
              <a:buNone/>
            </a:pPr>
            <a:r>
              <a:rPr lang="es-ES_tradnl" sz="4400" b="1" dirty="0">
                <a:latin typeface="Arial" panose="020B0604020202020204" pitchFamily="34" charset="0"/>
                <a:cs typeface="Arial" panose="020B0604020202020204" pitchFamily="34" charset="0"/>
              </a:rPr>
              <a:t>VI.1.- CONVOCATORIA DE LA FUNDACION CANARIA DE JUVENTUD IDEO: AYUDAS A ENTIDADES JUVENILES Y PERSONAS FÍSICAS 2022.</a:t>
            </a:r>
            <a:endParaRPr lang="es-ES" sz="4400" dirty="0">
              <a:latin typeface="Arial" panose="020B0604020202020204" pitchFamily="34" charset="0"/>
              <a:cs typeface="Arial" panose="020B0604020202020204" pitchFamily="34" charset="0"/>
            </a:endParaRPr>
          </a:p>
          <a:p>
            <a:pPr marL="0" indent="0" algn="just">
              <a:buNone/>
            </a:pPr>
            <a:r>
              <a:rPr lang="es-ES_tradnl" sz="4400" b="1" dirty="0">
                <a:latin typeface="Arial" panose="020B0604020202020204" pitchFamily="34" charset="0"/>
                <a:cs typeface="Arial" panose="020B0604020202020204" pitchFamily="34" charset="0"/>
              </a:rPr>
              <a:t> </a:t>
            </a:r>
            <a:endParaRPr lang="es-ES" sz="4400" dirty="0">
              <a:latin typeface="Arial" panose="020B0604020202020204" pitchFamily="34" charset="0"/>
              <a:cs typeface="Arial" panose="020B0604020202020204" pitchFamily="34" charset="0"/>
            </a:endParaRPr>
          </a:p>
          <a:p>
            <a:pPr marL="0" indent="0" algn="just">
              <a:lnSpc>
                <a:spcPct val="120000"/>
              </a:lnSpc>
              <a:buNone/>
            </a:pPr>
            <a:r>
              <a:rPr lang="es-ES" sz="4400" dirty="0">
                <a:latin typeface="Arial" panose="020B0604020202020204" pitchFamily="34" charset="0"/>
                <a:cs typeface="Arial" panose="020B0604020202020204" pitchFamily="34" charset="0"/>
              </a:rPr>
              <a:t>En fecha 7 de abril de 2022, se publicaron las bases para la concesión de Ayudas destinadas a financiar la puesta en marcha y desarrollo de </a:t>
            </a:r>
            <a:r>
              <a:rPr lang="es-ES" sz="4400" b="1" i="1" dirty="0">
                <a:latin typeface="Arial" panose="020B0604020202020204" pitchFamily="34" charset="0"/>
                <a:cs typeface="Arial" panose="020B0604020202020204" pitchFamily="34" charset="0"/>
              </a:rPr>
              <a:t>Proyectos Juveniles</a:t>
            </a:r>
            <a:r>
              <a:rPr lang="es-ES" sz="4400" dirty="0">
                <a:latin typeface="Arial" panose="020B0604020202020204" pitchFamily="34" charset="0"/>
                <a:cs typeface="Arial" panose="020B0604020202020204" pitchFamily="34" charset="0"/>
              </a:rPr>
              <a:t> para todas aquellas personas físicas y Organizaciones no Gubernamentales, Entidades sin ánimo de lucro, y asociaciones juveniles, que actúen en el ámbito de la Juventud.</a:t>
            </a:r>
          </a:p>
          <a:p>
            <a:pPr marL="0" indent="0" algn="just">
              <a:lnSpc>
                <a:spcPct val="120000"/>
              </a:lnSpc>
              <a:buNone/>
            </a:pPr>
            <a:r>
              <a:rPr lang="es-ES" sz="4400" dirty="0">
                <a:latin typeface="Arial" panose="020B0604020202020204" pitchFamily="34" charset="0"/>
                <a:cs typeface="Arial" panose="020B0604020202020204" pitchFamily="34" charset="0"/>
              </a:rPr>
              <a:t>Las bases tenían por objeto establecer las normas que han de regir en régimen de concurrencia competitiva, la concesión de Ayudas destinadas a financiar la puesta en marcha y desarrollo de proyectos juveniles para todas aquellas personas físicas, y Organizaciones no Gubernamentales y Entidades sin ánimo de lucro, que actúen en el ámbito de la Juventud, con proyectos encaminados a favorecer actividades de interés público y social para la promoción y fomento de la calidad de vida de la juventud en el ámbito de la Comunidad Autónoma de Canarias.</a:t>
            </a:r>
          </a:p>
          <a:p>
            <a:pPr marL="0" indent="0" algn="just">
              <a:lnSpc>
                <a:spcPct val="120000"/>
              </a:lnSpc>
              <a:buNone/>
            </a:pPr>
            <a:r>
              <a:rPr lang="es-ES" sz="4400" dirty="0">
                <a:latin typeface="Arial" panose="020B0604020202020204" pitchFamily="34" charset="0"/>
                <a:cs typeface="Arial" panose="020B0604020202020204" pitchFamily="34" charset="0"/>
              </a:rPr>
              <a:t>Las ayudas objeto de la convocatoria persiguen las siguientes finalidades</a:t>
            </a:r>
            <a:r>
              <a:rPr lang="es-ES" sz="4400" dirty="0" smtClean="0">
                <a:latin typeface="Arial" panose="020B0604020202020204" pitchFamily="34" charset="0"/>
                <a:cs typeface="Arial" panose="020B0604020202020204" pitchFamily="34" charset="0"/>
              </a:rPr>
              <a:t>:</a:t>
            </a:r>
            <a:endParaRPr lang="es-ES" sz="4400" dirty="0">
              <a:latin typeface="Arial" panose="020B0604020202020204" pitchFamily="34" charset="0"/>
              <a:cs typeface="Arial" panose="020B0604020202020204" pitchFamily="34" charset="0"/>
            </a:endParaRPr>
          </a:p>
          <a:p>
            <a:pPr marL="0" indent="0" algn="just">
              <a:lnSpc>
                <a:spcPct val="120000"/>
              </a:lnSpc>
              <a:buNone/>
            </a:pPr>
            <a:r>
              <a:rPr lang="es-ES" sz="4400" dirty="0">
                <a:latin typeface="Arial" panose="020B0604020202020204" pitchFamily="34" charset="0"/>
                <a:cs typeface="Arial" panose="020B0604020202020204" pitchFamily="34" charset="0"/>
              </a:rPr>
              <a:t>a) Desarrollar programas que promocionen hábitos de vida saludable (a través del deporte, talleres de prevención de riesgos, etc.).</a:t>
            </a:r>
          </a:p>
          <a:p>
            <a:pPr marL="0" indent="0" algn="just">
              <a:lnSpc>
                <a:spcPct val="120000"/>
              </a:lnSpc>
              <a:buNone/>
            </a:pPr>
            <a:r>
              <a:rPr lang="es-ES" sz="4400" dirty="0">
                <a:latin typeface="Arial" panose="020B0604020202020204" pitchFamily="34" charset="0"/>
                <a:cs typeface="Arial" panose="020B0604020202020204" pitchFamily="34" charset="0"/>
              </a:rPr>
              <a:t>b) Promover acciones o actividades que desarrollen los derechos y deberes </a:t>
            </a:r>
            <a:r>
              <a:rPr lang="es-ES" sz="4400" dirty="0" smtClean="0">
                <a:latin typeface="Arial" panose="020B0604020202020204" pitchFamily="34" charset="0"/>
                <a:cs typeface="Arial" panose="020B0604020202020204" pitchFamily="34" charset="0"/>
              </a:rPr>
              <a:t>como ciudadanos/as</a:t>
            </a:r>
            <a:r>
              <a:rPr lang="es-ES" sz="4400" dirty="0">
                <a:latin typeface="Arial" panose="020B0604020202020204" pitchFamily="34" charset="0"/>
                <a:cs typeface="Arial" panose="020B0604020202020204" pitchFamily="34" charset="0"/>
              </a:rPr>
              <a:t>.</a:t>
            </a:r>
          </a:p>
          <a:p>
            <a:pPr marL="0" indent="0" algn="just">
              <a:lnSpc>
                <a:spcPct val="120000"/>
              </a:lnSpc>
              <a:buNone/>
            </a:pPr>
            <a:r>
              <a:rPr lang="es-ES" sz="4400" dirty="0">
                <a:latin typeface="Arial" panose="020B0604020202020204" pitchFamily="34" charset="0"/>
                <a:cs typeface="Arial" panose="020B0604020202020204" pitchFamily="34" charset="0"/>
              </a:rPr>
              <a:t>c) Promover el desarrollo de valores, cooperación y solidaridad entre jóvenes.</a:t>
            </a:r>
          </a:p>
          <a:p>
            <a:pPr marL="0" indent="0" algn="just">
              <a:lnSpc>
                <a:spcPct val="120000"/>
              </a:lnSpc>
              <a:buNone/>
            </a:pPr>
            <a:r>
              <a:rPr lang="es-ES" sz="4400" dirty="0">
                <a:latin typeface="Arial" panose="020B0604020202020204" pitchFamily="34" charset="0"/>
                <a:cs typeface="Arial" panose="020B0604020202020204" pitchFamily="34" charset="0"/>
              </a:rPr>
              <a:t>d) Desarrollar prácticas saludables de uso del tiempo libre y ocio.</a:t>
            </a:r>
          </a:p>
          <a:p>
            <a:pPr marL="0" indent="0" algn="just">
              <a:lnSpc>
                <a:spcPct val="120000"/>
              </a:lnSpc>
              <a:buNone/>
            </a:pPr>
            <a:r>
              <a:rPr lang="es-ES" sz="4400" dirty="0">
                <a:latin typeface="Arial" panose="020B0604020202020204" pitchFamily="34" charset="0"/>
                <a:cs typeface="Arial" panose="020B0604020202020204" pitchFamily="34" charset="0"/>
              </a:rPr>
              <a:t>e) Facilitar el desarrollo artístico.</a:t>
            </a:r>
          </a:p>
          <a:p>
            <a:pPr marL="0" indent="0" algn="just">
              <a:lnSpc>
                <a:spcPct val="120000"/>
              </a:lnSpc>
              <a:buNone/>
            </a:pPr>
            <a:r>
              <a:rPr lang="es-ES" sz="4400" dirty="0">
                <a:latin typeface="Arial" panose="020B0604020202020204" pitchFamily="34" charset="0"/>
                <a:cs typeface="Arial" panose="020B0604020202020204" pitchFamily="34" charset="0"/>
              </a:rPr>
              <a:t>f) Promover el enriquecimiento cultural e intercultural.</a:t>
            </a:r>
          </a:p>
          <a:p>
            <a:pPr marL="0" indent="0" algn="just">
              <a:lnSpc>
                <a:spcPct val="120000"/>
              </a:lnSpc>
              <a:buNone/>
            </a:pPr>
            <a:r>
              <a:rPr lang="es-ES" sz="4400" dirty="0">
                <a:latin typeface="Arial" panose="020B0604020202020204" pitchFamily="34" charset="0"/>
                <a:cs typeface="Arial" panose="020B0604020202020204" pitchFamily="34" charset="0"/>
              </a:rPr>
              <a:t>g) Favorecer la no discriminación y la integración de colectivos juveniles </a:t>
            </a:r>
            <a:r>
              <a:rPr lang="es-ES" sz="4400" dirty="0" smtClean="0">
                <a:latin typeface="Arial" panose="020B0604020202020204" pitchFamily="34" charset="0"/>
                <a:cs typeface="Arial" panose="020B0604020202020204" pitchFamily="34" charset="0"/>
              </a:rPr>
              <a:t>desfavorecidos, con </a:t>
            </a:r>
            <a:r>
              <a:rPr lang="es-ES" sz="4400" dirty="0">
                <a:latin typeface="Arial" panose="020B0604020202020204" pitchFamily="34" charset="0"/>
                <a:cs typeface="Arial" panose="020B0604020202020204" pitchFamily="34" charset="0"/>
              </a:rPr>
              <a:t>problemas de adaptación, o en situación o riesgo de exclusión social</a:t>
            </a:r>
            <a:r>
              <a:rPr lang="es-ES" sz="4400" dirty="0" smtClean="0">
                <a:latin typeface="Arial" panose="020B0604020202020204" pitchFamily="34" charset="0"/>
                <a:cs typeface="Arial" panose="020B0604020202020204" pitchFamily="34" charset="0"/>
              </a:rPr>
              <a:t>.</a:t>
            </a:r>
            <a:endParaRPr lang="es-ES" sz="4400" dirty="0">
              <a:latin typeface="Arial" panose="020B0604020202020204" pitchFamily="34" charset="0"/>
              <a:cs typeface="Arial" panose="020B0604020202020204" pitchFamily="34" charset="0"/>
            </a:endParaRPr>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2181923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388225"/>
            <a:ext cx="10515600" cy="4788738"/>
          </a:xfrm>
        </p:spPr>
        <p:txBody>
          <a:bodyPr>
            <a:normAutofit/>
          </a:bodyPr>
          <a:lstStyle/>
          <a:p>
            <a:pPr marL="0" indent="0" algn="just">
              <a:lnSpc>
                <a:spcPct val="120000"/>
              </a:lnSpc>
              <a:buNone/>
            </a:pPr>
            <a:r>
              <a:rPr lang="es-ES" sz="1100" dirty="0">
                <a:latin typeface="Arial" panose="020B0604020202020204" pitchFamily="34" charset="0"/>
                <a:cs typeface="Arial" panose="020B0604020202020204" pitchFamily="34" charset="0"/>
              </a:rPr>
              <a:t>h) Fomentar la igualdad de </a:t>
            </a:r>
            <a:r>
              <a:rPr lang="es-ES" sz="1100" dirty="0" smtClean="0">
                <a:latin typeface="Arial" panose="020B0604020202020204" pitchFamily="34" charset="0"/>
                <a:cs typeface="Arial" panose="020B0604020202020204" pitchFamily="34" charset="0"/>
              </a:rPr>
              <a:t>género.</a:t>
            </a:r>
          </a:p>
          <a:p>
            <a:pPr marL="0" indent="0" algn="just">
              <a:lnSpc>
                <a:spcPct val="120000"/>
              </a:lnSpc>
              <a:buNone/>
            </a:pPr>
            <a:r>
              <a:rPr lang="es-ES" sz="1100" dirty="0" smtClean="0">
                <a:latin typeface="Arial" panose="020B0604020202020204" pitchFamily="34" charset="0"/>
                <a:cs typeface="Arial" panose="020B0604020202020204" pitchFamily="34" charset="0"/>
              </a:rPr>
              <a:t>i) Potenciar </a:t>
            </a:r>
            <a:r>
              <a:rPr lang="es-ES" sz="1100" dirty="0">
                <a:latin typeface="Arial" panose="020B0604020202020204" pitchFamily="34" charset="0"/>
                <a:cs typeface="Arial" panose="020B0604020202020204" pitchFamily="34" charset="0"/>
              </a:rPr>
              <a:t>la protección del medio ambiente y el entorno</a:t>
            </a:r>
            <a:r>
              <a:rPr lang="es-ES" sz="1100" dirty="0" smtClean="0">
                <a:latin typeface="Arial" panose="020B0604020202020204" pitchFamily="34" charset="0"/>
                <a:cs typeface="Arial" panose="020B0604020202020204" pitchFamily="34" charset="0"/>
              </a:rPr>
              <a:t>.</a:t>
            </a:r>
          </a:p>
          <a:p>
            <a:pPr marL="0" indent="0">
              <a:buNone/>
            </a:pPr>
            <a:r>
              <a:rPr lang="es-ES" sz="1100" dirty="0">
                <a:latin typeface="Arial" panose="020B0604020202020204" pitchFamily="34" charset="0"/>
                <a:cs typeface="Arial" panose="020B0604020202020204" pitchFamily="34" charset="0"/>
              </a:rPr>
              <a:t>j) Favorecer el acceso de jóvenes de núcleos rurales a diferentes recursos (</a:t>
            </a:r>
            <a:r>
              <a:rPr lang="es-ES" sz="1100" dirty="0" smtClean="0">
                <a:latin typeface="Arial" panose="020B0604020202020204" pitchFamily="34" charset="0"/>
                <a:cs typeface="Arial" panose="020B0604020202020204" pitchFamily="34" charset="0"/>
              </a:rPr>
              <a:t>sociales, culturales</a:t>
            </a:r>
            <a:r>
              <a:rPr lang="es-ES" sz="1100" dirty="0">
                <a:latin typeface="Arial" panose="020B0604020202020204" pitchFamily="34" charset="0"/>
                <a:cs typeface="Arial" panose="020B0604020202020204" pitchFamily="34" charset="0"/>
              </a:rPr>
              <a:t>…).</a:t>
            </a:r>
          </a:p>
          <a:p>
            <a:pPr marL="0" indent="0">
              <a:buNone/>
            </a:pPr>
            <a:r>
              <a:rPr lang="es-ES" sz="1100" dirty="0">
                <a:latin typeface="Arial" panose="020B0604020202020204" pitchFamily="34" charset="0"/>
                <a:cs typeface="Arial" panose="020B0604020202020204" pitchFamily="34" charset="0"/>
              </a:rPr>
              <a:t>k) Promover la interculturalidad entre los/as jóvenes.</a:t>
            </a:r>
          </a:p>
          <a:p>
            <a:pPr marL="0" indent="0">
              <a:buNone/>
            </a:pPr>
            <a:r>
              <a:rPr lang="es-ES" sz="1100" dirty="0">
                <a:latin typeface="Arial" panose="020B0604020202020204" pitchFamily="34" charset="0"/>
                <a:cs typeface="Arial" panose="020B0604020202020204" pitchFamily="34" charset="0"/>
              </a:rPr>
              <a:t>l) Educar en el buen uso de las redes sociales.</a:t>
            </a:r>
          </a:p>
          <a:p>
            <a:pPr marL="0" indent="0">
              <a:buNone/>
            </a:pPr>
            <a:r>
              <a:rPr lang="es-ES" sz="1100" dirty="0">
                <a:latin typeface="Arial" panose="020B0604020202020204" pitchFamily="34" charset="0"/>
                <a:cs typeface="Arial" panose="020B0604020202020204" pitchFamily="34" charset="0"/>
              </a:rPr>
              <a:t>m) Fomentar conciencia de responsabilidad social y/o una participación social activa.</a:t>
            </a:r>
          </a:p>
          <a:p>
            <a:pPr marL="0" indent="0">
              <a:buNone/>
            </a:pPr>
            <a:r>
              <a:rPr lang="es-ES" sz="1100" dirty="0">
                <a:latin typeface="Arial" panose="020B0604020202020204" pitchFamily="34" charset="0"/>
                <a:cs typeface="Arial" panose="020B0604020202020204" pitchFamily="34" charset="0"/>
              </a:rPr>
              <a:t>n) Conocer sobre políticas de juventud, instituciones políticas, Administraciones Públicas y procedimientos administrativos.</a:t>
            </a:r>
          </a:p>
          <a:p>
            <a:pPr marL="0" indent="0">
              <a:buNone/>
            </a:pPr>
            <a:r>
              <a:rPr lang="es-ES" sz="1100" dirty="0" smtClean="0">
                <a:latin typeface="Arial" panose="020B0604020202020204" pitchFamily="34" charset="0"/>
                <a:cs typeface="Arial" panose="020B0604020202020204" pitchFamily="34" charset="0"/>
              </a:rPr>
              <a:t>o</a:t>
            </a:r>
            <a:r>
              <a:rPr lang="es-ES" sz="1100" dirty="0">
                <a:latin typeface="Arial" panose="020B0604020202020204" pitchFamily="34" charset="0"/>
                <a:cs typeface="Arial" panose="020B0604020202020204" pitchFamily="34" charset="0"/>
              </a:rPr>
              <a:t>) Otros Proyectos que promocionen el desarrollo personal y social de la juventud.</a:t>
            </a:r>
          </a:p>
          <a:p>
            <a:pPr marL="0" indent="0" fontAlgn="base">
              <a:buNone/>
            </a:pPr>
            <a:endParaRPr lang="es-ES" sz="1100" dirty="0" smtClean="0">
              <a:latin typeface="Arial" panose="020B0604020202020204" pitchFamily="34" charset="0"/>
              <a:cs typeface="Arial" panose="020B0604020202020204" pitchFamily="34" charset="0"/>
            </a:endParaRPr>
          </a:p>
          <a:p>
            <a:pPr marL="0" indent="0" fontAlgn="base">
              <a:buNone/>
            </a:pPr>
            <a:r>
              <a:rPr lang="es-ES" sz="1100" dirty="0" smtClean="0">
                <a:latin typeface="Arial" panose="020B0604020202020204" pitchFamily="34" charset="0"/>
                <a:cs typeface="Arial" panose="020B0604020202020204" pitchFamily="34" charset="0"/>
              </a:rPr>
              <a:t>La </a:t>
            </a:r>
            <a:r>
              <a:rPr lang="es-ES" sz="1100" dirty="0">
                <a:latin typeface="Arial" panose="020B0604020202020204" pitchFamily="34" charset="0"/>
                <a:cs typeface="Arial" panose="020B0604020202020204" pitchFamily="34" charset="0"/>
              </a:rPr>
              <a:t>financiación de los proyectos, será con cargo al presupuesto ordinario de la Fundación que asciende a la cantidad de cuarenta y nueve mil (49.000) euros. La cuantía de ayudas máxima a conceder será las siguientes:</a:t>
            </a:r>
          </a:p>
          <a:p>
            <a:pPr lvl="0" fontAlgn="base"/>
            <a:r>
              <a:rPr lang="es-ES" sz="1100" dirty="0">
                <a:latin typeface="Arial" panose="020B0604020202020204" pitchFamily="34" charset="0"/>
                <a:cs typeface="Arial" panose="020B0604020202020204" pitchFamily="34" charset="0"/>
              </a:rPr>
              <a:t>De mil quinientos (1.500.-) euros a las entidades solicitantes.</a:t>
            </a:r>
          </a:p>
          <a:p>
            <a:pPr lvl="0" fontAlgn="base"/>
            <a:r>
              <a:rPr lang="es-ES" sz="1100" dirty="0">
                <a:latin typeface="Arial" panose="020B0604020202020204" pitchFamily="34" charset="0"/>
                <a:cs typeface="Arial" panose="020B0604020202020204" pitchFamily="34" charset="0"/>
              </a:rPr>
              <a:t>De mil (1.000.-) euros a las personas físicas solicitantes.</a:t>
            </a:r>
          </a:p>
          <a:p>
            <a:pPr marL="0" indent="0">
              <a:buNone/>
            </a:pPr>
            <a:endParaRPr lang="es-ES_tradnl" sz="1100" dirty="0" smtClean="0">
              <a:latin typeface="Arial" panose="020B0604020202020204" pitchFamily="34" charset="0"/>
              <a:cs typeface="Arial" panose="020B0604020202020204" pitchFamily="34" charset="0"/>
            </a:endParaRPr>
          </a:p>
          <a:p>
            <a:pPr marL="0" indent="0">
              <a:buNone/>
            </a:pPr>
            <a:r>
              <a:rPr lang="es-ES_tradnl" sz="1100" dirty="0" smtClean="0">
                <a:latin typeface="Arial" panose="020B0604020202020204" pitchFamily="34" charset="0"/>
                <a:cs typeface="Arial" panose="020B0604020202020204" pitchFamily="34" charset="0"/>
              </a:rPr>
              <a:t>Se </a:t>
            </a:r>
            <a:r>
              <a:rPr lang="es-ES_tradnl" sz="1100" dirty="0">
                <a:latin typeface="Arial" panose="020B0604020202020204" pitchFamily="34" charset="0"/>
                <a:cs typeface="Arial" panose="020B0604020202020204" pitchFamily="34" charset="0"/>
              </a:rPr>
              <a:t>presentaron un total de 55 solicitudes, se excluyeron 21 de ellas </a:t>
            </a:r>
            <a:r>
              <a:rPr lang="es-ES" sz="1100" dirty="0">
                <a:latin typeface="Arial" panose="020B0604020202020204" pitchFamily="34" charset="0"/>
                <a:cs typeface="Arial" panose="020B0604020202020204" pitchFamily="34" charset="0"/>
              </a:rPr>
              <a:t>por no ajustarse a las bases o por no subsanar la documentación requerida, pasando 34 solicitudes a valorarse por la Comisión. </a:t>
            </a:r>
            <a:r>
              <a:rPr lang="es-ES_tradnl" sz="1100" dirty="0">
                <a:latin typeface="Arial" panose="020B0604020202020204" pitchFamily="34" charset="0"/>
                <a:cs typeface="Arial" panose="020B0604020202020204" pitchFamily="34" charset="0"/>
              </a:rPr>
              <a:t>La Comisión de valoración se celebró el 27 de mayo de 2022, se valoraron 34 solicitudes, y en fecha 31 de mayo de 2022, la Gerencia de la Fundación Resolvió adjudicar la concesión de Ayudas de la siguiente forma:</a:t>
            </a:r>
            <a:endParaRPr lang="es-ES" sz="1100" dirty="0">
              <a:latin typeface="Arial" panose="020B0604020202020204" pitchFamily="34" charset="0"/>
              <a:cs typeface="Arial" panose="020B0604020202020204" pitchFamily="34" charset="0"/>
            </a:endParaRPr>
          </a:p>
          <a:p>
            <a:pPr marL="0" indent="0" algn="just">
              <a:lnSpc>
                <a:spcPct val="120000"/>
              </a:lnSpc>
              <a:buNone/>
            </a:pPr>
            <a:endParaRPr lang="es-ES" sz="1100" dirty="0" smtClean="0">
              <a:latin typeface="Arial" panose="020B0604020202020204" pitchFamily="34" charset="0"/>
              <a:cs typeface="Arial" panose="020B0604020202020204" pitchFamily="34" charset="0"/>
            </a:endParaRPr>
          </a:p>
          <a:p>
            <a:pPr marL="0" indent="0" algn="just">
              <a:lnSpc>
                <a:spcPct val="120000"/>
              </a:lnSpc>
              <a:buNone/>
            </a:pPr>
            <a:endParaRPr lang="es-ES" sz="1100" dirty="0">
              <a:latin typeface="Arial" panose="020B0604020202020204" pitchFamily="34" charset="0"/>
              <a:cs typeface="Arial" panose="020B0604020202020204" pitchFamily="34" charset="0"/>
            </a:endParaRPr>
          </a:p>
          <a:p>
            <a:pPr marL="0" indent="0" algn="just">
              <a:lnSpc>
                <a:spcPct val="120000"/>
              </a:lnSpc>
              <a:buNone/>
            </a:pPr>
            <a:endParaRPr lang="es-ES" sz="1100" dirty="0">
              <a:latin typeface="Arial" panose="020B0604020202020204" pitchFamily="34" charset="0"/>
              <a:cs typeface="Arial" panose="020B0604020202020204" pitchFamily="34" charset="0"/>
            </a:endParaRPr>
          </a:p>
          <a:p>
            <a:pPr marL="0" indent="0" algn="just">
              <a:lnSpc>
                <a:spcPct val="120000"/>
              </a:lnSpc>
              <a:buNone/>
            </a:pPr>
            <a:endParaRPr lang="es-ES" sz="1100" dirty="0">
              <a:latin typeface="Arial" panose="020B0604020202020204" pitchFamily="34" charset="0"/>
              <a:cs typeface="Arial" panose="020B0604020202020204" pitchFamily="34" charset="0"/>
            </a:endParaRPr>
          </a:p>
          <a:p>
            <a:endParaRPr lang="es-ES" sz="1100" dirty="0">
              <a:latin typeface="Arial" panose="020B0604020202020204" pitchFamily="34" charset="0"/>
              <a:cs typeface="Arial" panose="020B0604020202020204" pitchFamily="34" charset="0"/>
            </a:endParaRPr>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12001847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275166"/>
            <a:ext cx="10515600" cy="4901797"/>
          </a:xfrm>
        </p:spPr>
        <p:txBody>
          <a:bodyPr/>
          <a:lstStyle/>
          <a:p>
            <a:pPr marL="0" indent="0" algn="just">
              <a:buNone/>
            </a:pPr>
            <a:r>
              <a:rPr lang="es-ES" sz="1100" b="1" dirty="0" smtClean="0">
                <a:latin typeface="Arial" panose="020B0604020202020204" pitchFamily="34" charset="0"/>
                <a:cs typeface="Arial" panose="020B0604020202020204" pitchFamily="34" charset="0"/>
              </a:rPr>
              <a:t>Personas físicas</a:t>
            </a:r>
            <a:r>
              <a:rPr lang="es-ES" sz="1100" dirty="0" smtClean="0">
                <a:latin typeface="Arial" panose="020B0604020202020204" pitchFamily="34" charset="0"/>
                <a:cs typeface="Arial" panose="020B0604020202020204" pitchFamily="34" charset="0"/>
              </a:rPr>
              <a:t>, se valoraron 8 solicitudes, adjudicando a cada proyecto 1.000 €, haciendo un total de 8.000 €, (sobrando de esta línea 2.000 €), resultando beneficiarias:</a:t>
            </a:r>
          </a:p>
          <a:p>
            <a:pPr marL="0" indent="0" algn="just">
              <a:buNone/>
            </a:pPr>
            <a:endParaRPr lang="es-ES" sz="1100" dirty="0">
              <a:latin typeface="Arial" panose="020B0604020202020204" pitchFamily="34" charset="0"/>
              <a:cs typeface="Arial" panose="020B0604020202020204" pitchFamily="34" charset="0"/>
            </a:endParaRPr>
          </a:p>
          <a:p>
            <a:pPr marL="0" indent="0" algn="just">
              <a:buNone/>
            </a:pPr>
            <a:endParaRPr lang="es-ES" sz="1100" dirty="0" smtClean="0">
              <a:latin typeface="Arial" panose="020B0604020202020204" pitchFamily="34" charset="0"/>
              <a:cs typeface="Arial" panose="020B0604020202020204" pitchFamily="34" charset="0"/>
            </a:endParaRPr>
          </a:p>
          <a:p>
            <a:pPr marL="0" indent="0" algn="just">
              <a:buNone/>
            </a:pPr>
            <a:endParaRPr lang="es-ES" sz="1100" dirty="0">
              <a:latin typeface="Arial" panose="020B0604020202020204" pitchFamily="34" charset="0"/>
              <a:cs typeface="Arial" panose="020B0604020202020204" pitchFamily="34" charset="0"/>
            </a:endParaRPr>
          </a:p>
          <a:p>
            <a:pPr marL="0" indent="0" algn="just">
              <a:buNone/>
            </a:pPr>
            <a:endParaRPr lang="es-ES" sz="1100" dirty="0" smtClean="0">
              <a:latin typeface="Arial" panose="020B0604020202020204" pitchFamily="34" charset="0"/>
              <a:cs typeface="Arial" panose="020B0604020202020204" pitchFamily="34" charset="0"/>
            </a:endParaRPr>
          </a:p>
          <a:p>
            <a:pPr marL="0" indent="0" algn="just">
              <a:buNone/>
            </a:pPr>
            <a:endParaRPr lang="es-ES" sz="1100" dirty="0">
              <a:latin typeface="Arial" panose="020B0604020202020204" pitchFamily="34" charset="0"/>
              <a:cs typeface="Arial" panose="020B0604020202020204" pitchFamily="34" charset="0"/>
            </a:endParaRPr>
          </a:p>
          <a:p>
            <a:pPr marL="0" indent="0" algn="just">
              <a:buNone/>
            </a:pPr>
            <a:endParaRPr lang="es-ES" sz="1100" dirty="0" smtClean="0">
              <a:latin typeface="Arial" panose="020B0604020202020204" pitchFamily="34" charset="0"/>
              <a:cs typeface="Arial" panose="020B0604020202020204" pitchFamily="34" charset="0"/>
            </a:endParaRPr>
          </a:p>
          <a:p>
            <a:pPr marL="0" indent="0" algn="just">
              <a:buNone/>
            </a:pPr>
            <a:endParaRPr lang="es-ES" sz="1100" dirty="0">
              <a:latin typeface="Arial" panose="020B0604020202020204" pitchFamily="34" charset="0"/>
              <a:cs typeface="Arial" panose="020B0604020202020204" pitchFamily="34" charset="0"/>
            </a:endParaRPr>
          </a:p>
          <a:p>
            <a:pPr marL="0" indent="0" algn="just">
              <a:buNone/>
            </a:pPr>
            <a:endParaRPr lang="es-ES" sz="1100" dirty="0" smtClean="0">
              <a:latin typeface="Arial" panose="020B0604020202020204" pitchFamily="34" charset="0"/>
              <a:cs typeface="Arial" panose="020B0604020202020204" pitchFamily="34" charset="0"/>
            </a:endParaRPr>
          </a:p>
          <a:p>
            <a:pPr marL="0" indent="0" algn="just">
              <a:buNone/>
            </a:pPr>
            <a:endParaRPr lang="es-ES" sz="1100" dirty="0">
              <a:latin typeface="Arial" panose="020B0604020202020204" pitchFamily="34" charset="0"/>
              <a:cs typeface="Arial" panose="020B0604020202020204" pitchFamily="34" charset="0"/>
            </a:endParaRPr>
          </a:p>
          <a:p>
            <a:pPr marL="0" indent="0" algn="just">
              <a:buNone/>
            </a:pPr>
            <a:endParaRPr lang="es-ES" sz="1100" dirty="0" smtClean="0">
              <a:latin typeface="Arial" panose="020B0604020202020204" pitchFamily="34" charset="0"/>
              <a:cs typeface="Arial" panose="020B0604020202020204" pitchFamily="34" charset="0"/>
            </a:endParaRPr>
          </a:p>
          <a:p>
            <a:pPr marL="0" indent="0" algn="just">
              <a:buNone/>
            </a:pPr>
            <a:endParaRPr lang="es-ES" sz="1100" dirty="0">
              <a:latin typeface="Arial" panose="020B0604020202020204" pitchFamily="34" charset="0"/>
              <a:cs typeface="Arial" panose="020B0604020202020204" pitchFamily="34" charset="0"/>
            </a:endParaRPr>
          </a:p>
          <a:p>
            <a:pPr marL="0" indent="0" algn="just">
              <a:buNone/>
            </a:pPr>
            <a:endParaRPr lang="es-ES" sz="1100" dirty="0" smtClean="0">
              <a:latin typeface="Arial" panose="020B0604020202020204" pitchFamily="34" charset="0"/>
              <a:cs typeface="Arial" panose="020B0604020202020204" pitchFamily="34" charset="0"/>
            </a:endParaRPr>
          </a:p>
          <a:p>
            <a:pPr marL="0" indent="0" algn="just">
              <a:buNone/>
            </a:pPr>
            <a:endParaRPr lang="es-ES" sz="1100" dirty="0">
              <a:latin typeface="Arial" panose="020B0604020202020204" pitchFamily="34" charset="0"/>
              <a:cs typeface="Arial" panose="020B0604020202020204" pitchFamily="34" charset="0"/>
            </a:endParaRPr>
          </a:p>
          <a:p>
            <a:pPr marL="0" indent="0" algn="just">
              <a:buNone/>
            </a:pPr>
            <a:r>
              <a:rPr lang="es-ES_tradnl" sz="1100" dirty="0" smtClean="0"/>
              <a:t>	</a:t>
            </a:r>
            <a:r>
              <a:rPr lang="es-ES_tradnl" sz="1100" dirty="0" smtClean="0">
                <a:latin typeface="Arial" panose="020B0604020202020204" pitchFamily="34" charset="0"/>
                <a:cs typeface="Arial" panose="020B0604020202020204" pitchFamily="34" charset="0"/>
              </a:rPr>
              <a:t>De </a:t>
            </a:r>
            <a:r>
              <a:rPr lang="es-ES_tradnl" sz="1100" dirty="0">
                <a:latin typeface="Arial" panose="020B0604020202020204" pitchFamily="34" charset="0"/>
                <a:cs typeface="Arial" panose="020B0604020202020204" pitchFamily="34" charset="0"/>
              </a:rPr>
              <a:t>las cuáles 3 de los proyectos son de personas de la provincia de Tenerife, y los otros 5 proyectos son de personas de la provincia de Las Palmas.</a:t>
            </a:r>
            <a:endParaRPr lang="es-ES" sz="1100" dirty="0">
              <a:latin typeface="Arial" panose="020B0604020202020204" pitchFamily="34" charset="0"/>
              <a:cs typeface="Arial" panose="020B0604020202020204" pitchFamily="34" charset="0"/>
            </a:endParaRPr>
          </a:p>
          <a:p>
            <a:pPr marL="0" indent="0" algn="just">
              <a:buNone/>
            </a:pPr>
            <a:endParaRPr lang="es-ES" sz="1100" dirty="0">
              <a:latin typeface="Arial" panose="020B0604020202020204" pitchFamily="34" charset="0"/>
              <a:cs typeface="Arial" panose="020B0604020202020204" pitchFamily="34" charset="0"/>
            </a:endParaRPr>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graphicFrame>
        <p:nvGraphicFramePr>
          <p:cNvPr id="5" name="Tabla 4"/>
          <p:cNvGraphicFramePr>
            <a:graphicFrameLocks noGrp="1"/>
          </p:cNvGraphicFramePr>
          <p:nvPr>
            <p:extLst>
              <p:ext uri="{D42A27DB-BD31-4B8C-83A1-F6EECF244321}">
                <p14:modId xmlns:p14="http://schemas.microsoft.com/office/powerpoint/2010/main" val="3094310027"/>
              </p:ext>
            </p:extLst>
          </p:nvPr>
        </p:nvGraphicFramePr>
        <p:xfrm>
          <a:off x="980904" y="1812175"/>
          <a:ext cx="9991897" cy="3158834"/>
        </p:xfrm>
        <a:graphic>
          <a:graphicData uri="http://schemas.openxmlformats.org/drawingml/2006/table">
            <a:tbl>
              <a:tblPr firstRow="1" firstCol="1" bandRow="1">
                <a:tableStyleId>{5C22544A-7EE6-4342-B048-85BDC9FD1C3A}</a:tableStyleId>
              </a:tblPr>
              <a:tblGrid>
                <a:gridCol w="2269372">
                  <a:extLst>
                    <a:ext uri="{9D8B030D-6E8A-4147-A177-3AD203B41FA5}">
                      <a16:colId xmlns:a16="http://schemas.microsoft.com/office/drawing/2014/main" val="3422257675"/>
                    </a:ext>
                  </a:extLst>
                </a:gridCol>
                <a:gridCol w="5561215">
                  <a:extLst>
                    <a:ext uri="{9D8B030D-6E8A-4147-A177-3AD203B41FA5}">
                      <a16:colId xmlns:a16="http://schemas.microsoft.com/office/drawing/2014/main" val="580825185"/>
                    </a:ext>
                  </a:extLst>
                </a:gridCol>
                <a:gridCol w="2161310">
                  <a:extLst>
                    <a:ext uri="{9D8B030D-6E8A-4147-A177-3AD203B41FA5}">
                      <a16:colId xmlns:a16="http://schemas.microsoft.com/office/drawing/2014/main" val="3262517185"/>
                    </a:ext>
                  </a:extLst>
                </a:gridCol>
              </a:tblGrid>
              <a:tr h="175491">
                <a:tc>
                  <a:txBody>
                    <a:bodyPr/>
                    <a:lstStyle/>
                    <a:p>
                      <a:pPr algn="ctr">
                        <a:spcAft>
                          <a:spcPts val="0"/>
                        </a:spcAft>
                      </a:pPr>
                      <a:r>
                        <a:rPr lang="es-ES_tradnl" sz="1100" dirty="0">
                          <a:solidFill>
                            <a:schemeClr val="tx1"/>
                          </a:solidFill>
                          <a:effectLst/>
                        </a:rPr>
                        <a:t>PERSONA</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spcAft>
                          <a:spcPts val="0"/>
                        </a:spcAft>
                      </a:pPr>
                      <a:r>
                        <a:rPr lang="es-ES_tradnl" sz="1100" dirty="0">
                          <a:solidFill>
                            <a:schemeClr val="tx1"/>
                          </a:solidFill>
                          <a:effectLst/>
                        </a:rPr>
                        <a:t>PROYECTO</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ctr">
                        <a:spcAft>
                          <a:spcPts val="0"/>
                        </a:spcAft>
                      </a:pPr>
                      <a:r>
                        <a:rPr lang="es-ES_tradnl" sz="1100" dirty="0">
                          <a:solidFill>
                            <a:schemeClr val="tx1"/>
                          </a:solidFill>
                          <a:effectLst/>
                        </a:rPr>
                        <a:t>IMPORTE</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extLst>
                  <a:ext uri="{0D108BD9-81ED-4DB2-BD59-A6C34878D82A}">
                    <a16:rowId xmlns:a16="http://schemas.microsoft.com/office/drawing/2014/main" val="4030540653"/>
                  </a:ext>
                </a:extLst>
              </a:tr>
              <a:tr h="350981">
                <a:tc>
                  <a:txBody>
                    <a:bodyPr/>
                    <a:lstStyle/>
                    <a:p>
                      <a:pPr>
                        <a:spcAft>
                          <a:spcPts val="0"/>
                        </a:spcAft>
                      </a:pPr>
                      <a:r>
                        <a:rPr lang="es-ES_tradnl" sz="1100" dirty="0">
                          <a:solidFill>
                            <a:schemeClr val="tx1"/>
                          </a:solidFill>
                          <a:effectLst/>
                        </a:rPr>
                        <a:t>Juan Jesús González Díaz</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just">
                        <a:spcAft>
                          <a:spcPts val="0"/>
                        </a:spcAft>
                      </a:pPr>
                      <a:r>
                        <a:rPr lang="es-ES_tradnl" sz="1100" dirty="0">
                          <a:solidFill>
                            <a:schemeClr val="tx1"/>
                          </a:solidFill>
                          <a:effectLst/>
                        </a:rPr>
                        <a:t>ANIMAMETRAJE EN IGUALDAD</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gn="ctr">
                        <a:spcAft>
                          <a:spcPts val="0"/>
                        </a:spcAft>
                      </a:pPr>
                      <a:r>
                        <a:rPr lang="es-ES_tradnl" sz="1100">
                          <a:solidFill>
                            <a:schemeClr val="tx1"/>
                          </a:solidFill>
                          <a:effectLst/>
                        </a:rPr>
                        <a:t>1.000 €</a:t>
                      </a:r>
                      <a:endParaRPr lang="es-E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2236435775"/>
                  </a:ext>
                </a:extLst>
              </a:tr>
              <a:tr h="701964">
                <a:tc>
                  <a:txBody>
                    <a:bodyPr/>
                    <a:lstStyle/>
                    <a:p>
                      <a:pPr>
                        <a:spcAft>
                          <a:spcPts val="0"/>
                        </a:spcAft>
                      </a:pPr>
                      <a:r>
                        <a:rPr lang="es-ES_tradnl" sz="1100" dirty="0">
                          <a:solidFill>
                            <a:schemeClr val="tx1"/>
                          </a:solidFill>
                          <a:effectLst/>
                        </a:rPr>
                        <a:t>Andrea </a:t>
                      </a:r>
                      <a:r>
                        <a:rPr lang="es-ES_tradnl" sz="1100" dirty="0" err="1">
                          <a:solidFill>
                            <a:schemeClr val="tx1"/>
                          </a:solidFill>
                          <a:effectLst/>
                        </a:rPr>
                        <a:t>Farah</a:t>
                      </a:r>
                      <a:r>
                        <a:rPr lang="es-ES_tradnl" sz="1100" dirty="0">
                          <a:solidFill>
                            <a:schemeClr val="tx1"/>
                          </a:solidFill>
                          <a:effectLst/>
                        </a:rPr>
                        <a:t> Gaeta</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just">
                        <a:spcAft>
                          <a:spcPts val="0"/>
                        </a:spcAft>
                      </a:pPr>
                      <a:r>
                        <a:rPr lang="es-ES_tradnl" sz="1100" dirty="0">
                          <a:solidFill>
                            <a:schemeClr val="tx1"/>
                          </a:solidFill>
                          <a:effectLst/>
                        </a:rPr>
                        <a:t>CUANDO MIRO A TRAVÉS DEL CRISTAL-MONOLOGO DE TEATRO ENCUENTRO PARA JOVENES</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gn="ctr">
                        <a:spcAft>
                          <a:spcPts val="0"/>
                        </a:spcAft>
                      </a:pPr>
                      <a:r>
                        <a:rPr lang="es-ES_tradnl" sz="1100" dirty="0">
                          <a:solidFill>
                            <a:schemeClr val="tx1"/>
                          </a:solidFill>
                          <a:effectLst/>
                        </a:rPr>
                        <a:t>1.000 €</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4021818480"/>
                  </a:ext>
                </a:extLst>
              </a:tr>
              <a:tr h="175491">
                <a:tc>
                  <a:txBody>
                    <a:bodyPr/>
                    <a:lstStyle/>
                    <a:p>
                      <a:pPr>
                        <a:spcAft>
                          <a:spcPts val="0"/>
                        </a:spcAft>
                      </a:pPr>
                      <a:r>
                        <a:rPr lang="es-ES_tradnl" sz="1100" dirty="0">
                          <a:solidFill>
                            <a:schemeClr val="tx1"/>
                          </a:solidFill>
                          <a:effectLst/>
                        </a:rPr>
                        <a:t>Rita Rodríguez Sosa</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just">
                        <a:spcAft>
                          <a:spcPts val="0"/>
                        </a:spcAft>
                      </a:pPr>
                      <a:r>
                        <a:rPr lang="es-ES_tradnl" sz="1100" dirty="0">
                          <a:solidFill>
                            <a:schemeClr val="tx1"/>
                          </a:solidFill>
                          <a:effectLst/>
                        </a:rPr>
                        <a:t>HUERTA EN LA MACETA</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gn="ctr">
                        <a:spcAft>
                          <a:spcPts val="0"/>
                        </a:spcAft>
                      </a:pPr>
                      <a:r>
                        <a:rPr lang="es-ES_tradnl" sz="1100" dirty="0">
                          <a:solidFill>
                            <a:schemeClr val="tx1"/>
                          </a:solidFill>
                          <a:effectLst/>
                        </a:rPr>
                        <a:t>1.000 €</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1018544279"/>
                  </a:ext>
                </a:extLst>
              </a:tr>
              <a:tr h="175491">
                <a:tc>
                  <a:txBody>
                    <a:bodyPr/>
                    <a:lstStyle/>
                    <a:p>
                      <a:pPr>
                        <a:spcAft>
                          <a:spcPts val="0"/>
                        </a:spcAft>
                      </a:pPr>
                      <a:r>
                        <a:rPr lang="es-ES_tradnl" sz="1100" dirty="0">
                          <a:solidFill>
                            <a:schemeClr val="tx1"/>
                          </a:solidFill>
                          <a:effectLst/>
                        </a:rPr>
                        <a:t>Sara Rodríguez </a:t>
                      </a:r>
                      <a:r>
                        <a:rPr lang="es-ES_tradnl" sz="1100" dirty="0" err="1">
                          <a:solidFill>
                            <a:schemeClr val="tx1"/>
                          </a:solidFill>
                          <a:effectLst/>
                        </a:rPr>
                        <a:t>Badra</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just">
                        <a:spcAft>
                          <a:spcPts val="0"/>
                        </a:spcAft>
                      </a:pPr>
                      <a:r>
                        <a:rPr lang="es-ES_tradnl" sz="1100" dirty="0">
                          <a:solidFill>
                            <a:schemeClr val="tx1"/>
                          </a:solidFill>
                          <a:effectLst/>
                        </a:rPr>
                        <a:t>MILLENNIALS</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gn="ctr">
                        <a:spcAft>
                          <a:spcPts val="0"/>
                        </a:spcAft>
                      </a:pPr>
                      <a:r>
                        <a:rPr lang="es-ES_tradnl" sz="1100" dirty="0">
                          <a:solidFill>
                            <a:schemeClr val="tx1"/>
                          </a:solidFill>
                          <a:effectLst/>
                        </a:rPr>
                        <a:t>1.000 €</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3944099270"/>
                  </a:ext>
                </a:extLst>
              </a:tr>
              <a:tr h="526473">
                <a:tc>
                  <a:txBody>
                    <a:bodyPr/>
                    <a:lstStyle/>
                    <a:p>
                      <a:pPr>
                        <a:spcAft>
                          <a:spcPts val="0"/>
                        </a:spcAft>
                      </a:pPr>
                      <a:r>
                        <a:rPr lang="es-ES_tradnl" sz="1100" dirty="0">
                          <a:solidFill>
                            <a:schemeClr val="tx1"/>
                          </a:solidFill>
                          <a:effectLst/>
                        </a:rPr>
                        <a:t>David Sánchez Robles</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just">
                        <a:spcAft>
                          <a:spcPts val="0"/>
                        </a:spcAft>
                      </a:pPr>
                      <a:r>
                        <a:rPr lang="es-ES_tradnl" sz="1100" dirty="0">
                          <a:solidFill>
                            <a:schemeClr val="tx1"/>
                          </a:solidFill>
                          <a:effectLst/>
                        </a:rPr>
                        <a:t>INCIACIÓNN A LA COMUNICACIÓN NO VIOLENTA PARA JÓVENES</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gn="ctr">
                        <a:spcAft>
                          <a:spcPts val="0"/>
                        </a:spcAft>
                      </a:pPr>
                      <a:r>
                        <a:rPr lang="es-ES_tradnl" sz="1100" dirty="0">
                          <a:solidFill>
                            <a:schemeClr val="tx1"/>
                          </a:solidFill>
                          <a:effectLst/>
                        </a:rPr>
                        <a:t>1.000 €</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376846108"/>
                  </a:ext>
                </a:extLst>
              </a:tr>
              <a:tr h="350981">
                <a:tc>
                  <a:txBody>
                    <a:bodyPr/>
                    <a:lstStyle/>
                    <a:p>
                      <a:pPr>
                        <a:spcAft>
                          <a:spcPts val="0"/>
                        </a:spcAft>
                      </a:pPr>
                      <a:r>
                        <a:rPr lang="es-ES_tradnl" sz="1100" dirty="0">
                          <a:solidFill>
                            <a:schemeClr val="tx1"/>
                          </a:solidFill>
                          <a:effectLst/>
                        </a:rPr>
                        <a:t>Michelle Fuertes Medina</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just">
                        <a:spcAft>
                          <a:spcPts val="0"/>
                        </a:spcAft>
                      </a:pPr>
                      <a:r>
                        <a:rPr lang="es-ES_tradnl" sz="1100" dirty="0">
                          <a:solidFill>
                            <a:schemeClr val="tx1"/>
                          </a:solidFill>
                          <a:effectLst/>
                        </a:rPr>
                        <a:t>EL VESTIDO BLANCO</a:t>
                      </a:r>
                      <a:endParaRPr lang="es-ES" sz="1200" dirty="0">
                        <a:solidFill>
                          <a:schemeClr val="tx1"/>
                        </a:solidFill>
                        <a:effectLst/>
                      </a:endParaRPr>
                    </a:p>
                    <a:p>
                      <a:pPr algn="just">
                        <a:spcAft>
                          <a:spcPts val="0"/>
                        </a:spcAft>
                      </a:pPr>
                      <a:r>
                        <a:rPr lang="es-ES_tradnl" sz="1100" dirty="0">
                          <a:solidFill>
                            <a:schemeClr val="tx1"/>
                          </a:solidFill>
                          <a:effectLst/>
                        </a:rPr>
                        <a:t> </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gn="ctr">
                        <a:spcAft>
                          <a:spcPts val="0"/>
                        </a:spcAft>
                      </a:pPr>
                      <a:r>
                        <a:rPr lang="es-ES_tradnl" sz="1100" dirty="0">
                          <a:solidFill>
                            <a:schemeClr val="tx1"/>
                          </a:solidFill>
                          <a:effectLst/>
                        </a:rPr>
                        <a:t>1.000 €</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866601774"/>
                  </a:ext>
                </a:extLst>
              </a:tr>
              <a:tr h="350981">
                <a:tc>
                  <a:txBody>
                    <a:bodyPr/>
                    <a:lstStyle/>
                    <a:p>
                      <a:pPr>
                        <a:spcAft>
                          <a:spcPts val="0"/>
                        </a:spcAft>
                      </a:pPr>
                      <a:r>
                        <a:rPr lang="es-ES_tradnl" sz="1100" dirty="0">
                          <a:solidFill>
                            <a:schemeClr val="tx1"/>
                          </a:solidFill>
                          <a:effectLst/>
                        </a:rPr>
                        <a:t>Miriam González Álvarez</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just">
                        <a:spcAft>
                          <a:spcPts val="0"/>
                        </a:spcAft>
                      </a:pPr>
                      <a:r>
                        <a:rPr lang="es-ES_tradnl" sz="1100" dirty="0">
                          <a:solidFill>
                            <a:schemeClr val="tx1"/>
                          </a:solidFill>
                          <a:effectLst/>
                        </a:rPr>
                        <a:t>DIVERSIDAD IDENTITARIA EN LA ERA POSTDIGITAL</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gn="ctr">
                        <a:spcAft>
                          <a:spcPts val="0"/>
                        </a:spcAft>
                      </a:pPr>
                      <a:r>
                        <a:rPr lang="es-ES_tradnl" sz="1100" dirty="0">
                          <a:solidFill>
                            <a:schemeClr val="tx1"/>
                          </a:solidFill>
                          <a:effectLst/>
                        </a:rPr>
                        <a:t>1.000 €</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4285273724"/>
                  </a:ext>
                </a:extLst>
              </a:tr>
              <a:tr h="350981">
                <a:tc>
                  <a:txBody>
                    <a:bodyPr/>
                    <a:lstStyle/>
                    <a:p>
                      <a:pPr>
                        <a:spcAft>
                          <a:spcPts val="0"/>
                        </a:spcAft>
                      </a:pPr>
                      <a:r>
                        <a:rPr lang="es-ES_tradnl" sz="1100" dirty="0">
                          <a:solidFill>
                            <a:schemeClr val="tx1"/>
                          </a:solidFill>
                          <a:effectLst/>
                        </a:rPr>
                        <a:t>Mª </a:t>
                      </a:r>
                      <a:r>
                        <a:rPr lang="es-ES_tradnl" sz="1100" dirty="0" err="1">
                          <a:solidFill>
                            <a:schemeClr val="tx1"/>
                          </a:solidFill>
                          <a:effectLst/>
                        </a:rPr>
                        <a:t>Enma</a:t>
                      </a:r>
                      <a:r>
                        <a:rPr lang="es-ES_tradnl" sz="1100" dirty="0">
                          <a:solidFill>
                            <a:schemeClr val="tx1"/>
                          </a:solidFill>
                          <a:effectLst/>
                        </a:rPr>
                        <a:t> </a:t>
                      </a:r>
                      <a:r>
                        <a:rPr lang="es-ES_tradnl" sz="1100" dirty="0" err="1">
                          <a:solidFill>
                            <a:schemeClr val="tx1"/>
                          </a:solidFill>
                          <a:effectLst/>
                        </a:rPr>
                        <a:t>Afonso</a:t>
                      </a:r>
                      <a:r>
                        <a:rPr lang="es-ES_tradnl" sz="1100" dirty="0">
                          <a:solidFill>
                            <a:schemeClr val="tx1"/>
                          </a:solidFill>
                          <a:effectLst/>
                        </a:rPr>
                        <a:t> Rocha</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algn="just">
                        <a:spcAft>
                          <a:spcPts val="0"/>
                        </a:spcAft>
                      </a:pPr>
                      <a:r>
                        <a:rPr lang="es-ES_tradnl" sz="1100" dirty="0">
                          <a:solidFill>
                            <a:schemeClr val="tx1"/>
                          </a:solidFill>
                          <a:effectLst/>
                        </a:rPr>
                        <a:t>SOS2030</a:t>
                      </a:r>
                      <a:endParaRPr lang="es-ES" sz="1200" dirty="0">
                        <a:solidFill>
                          <a:schemeClr val="tx1"/>
                        </a:solidFill>
                        <a:effectLst/>
                      </a:endParaRPr>
                    </a:p>
                    <a:p>
                      <a:pPr algn="just">
                        <a:spcAft>
                          <a:spcPts val="0"/>
                        </a:spcAft>
                      </a:pPr>
                      <a:r>
                        <a:rPr lang="es-ES_tradnl" sz="1100" dirty="0">
                          <a:solidFill>
                            <a:schemeClr val="tx1"/>
                          </a:solidFill>
                          <a:effectLst/>
                        </a:rPr>
                        <a:t> </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gn="ctr">
                        <a:spcAft>
                          <a:spcPts val="0"/>
                        </a:spcAft>
                      </a:pPr>
                      <a:r>
                        <a:rPr lang="es-ES_tradnl" sz="1100" dirty="0">
                          <a:solidFill>
                            <a:schemeClr val="tx1"/>
                          </a:solidFill>
                          <a:effectLst/>
                        </a:rPr>
                        <a:t>1.000 €</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582647167"/>
                  </a:ext>
                </a:extLst>
              </a:tr>
            </a:tbl>
          </a:graphicData>
        </a:graphic>
      </p:graphicFrame>
    </p:spTree>
    <p:extLst>
      <p:ext uri="{BB962C8B-B14F-4D97-AF65-F5344CB8AC3E}">
        <p14:creationId xmlns:p14="http://schemas.microsoft.com/office/powerpoint/2010/main" val="42188797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275166"/>
            <a:ext cx="10515600" cy="4901797"/>
          </a:xfrm>
        </p:spPr>
        <p:txBody>
          <a:bodyPr/>
          <a:lstStyle/>
          <a:p>
            <a:pPr marL="0" indent="0">
              <a:buNone/>
            </a:pPr>
            <a:r>
              <a:rPr lang="es-ES_tradnl" sz="1100" b="1" dirty="0">
                <a:latin typeface="Arial" panose="020B0604020202020204" pitchFamily="34" charset="0"/>
                <a:cs typeface="Arial" panose="020B0604020202020204" pitchFamily="34" charset="0"/>
              </a:rPr>
              <a:t>Entidades beneficiarias</a:t>
            </a:r>
            <a:r>
              <a:rPr lang="es-ES_tradnl" sz="1100" dirty="0">
                <a:latin typeface="Arial" panose="020B0604020202020204" pitchFamily="34" charset="0"/>
                <a:cs typeface="Arial" panose="020B0604020202020204" pitchFamily="34" charset="0"/>
              </a:rPr>
              <a:t> del apartado 2. de la Base TERCERA). Se valoraron 26 entidades. Importe total: Treinta y nueve mil euros (39.000 €. -), </a:t>
            </a:r>
            <a:r>
              <a:rPr lang="es-ES" sz="1100" dirty="0">
                <a:latin typeface="Arial" panose="020B0604020202020204" pitchFamily="34" charset="0"/>
                <a:cs typeface="Arial" panose="020B0604020202020204" pitchFamily="34" charset="0"/>
              </a:rPr>
              <a:t>resultando beneficiarias</a:t>
            </a:r>
            <a:r>
              <a:rPr lang="es-ES" sz="1100" dirty="0" smtClean="0">
                <a:latin typeface="Arial" panose="020B0604020202020204" pitchFamily="34" charset="0"/>
                <a:cs typeface="Arial" panose="020B0604020202020204" pitchFamily="34" charset="0"/>
              </a:rPr>
              <a:t>:</a:t>
            </a:r>
          </a:p>
          <a:p>
            <a:pPr marL="0" indent="0">
              <a:buNone/>
            </a:pPr>
            <a:endParaRPr lang="es-ES" sz="1100" dirty="0">
              <a:latin typeface="Arial" panose="020B0604020202020204" pitchFamily="34" charset="0"/>
              <a:cs typeface="Arial" panose="020B0604020202020204" pitchFamily="34" charset="0"/>
            </a:endParaRPr>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graphicFrame>
        <p:nvGraphicFramePr>
          <p:cNvPr id="6" name="Tabla 5"/>
          <p:cNvGraphicFramePr>
            <a:graphicFrameLocks noGrp="1"/>
          </p:cNvGraphicFramePr>
          <p:nvPr>
            <p:extLst>
              <p:ext uri="{D42A27DB-BD31-4B8C-83A1-F6EECF244321}">
                <p14:modId xmlns:p14="http://schemas.microsoft.com/office/powerpoint/2010/main" val="3592973747"/>
              </p:ext>
            </p:extLst>
          </p:nvPr>
        </p:nvGraphicFramePr>
        <p:xfrm>
          <a:off x="947650" y="1821974"/>
          <a:ext cx="9742516" cy="4352460"/>
        </p:xfrm>
        <a:graphic>
          <a:graphicData uri="http://schemas.openxmlformats.org/drawingml/2006/table">
            <a:tbl>
              <a:tblPr firstRow="1" firstCol="1" bandRow="1">
                <a:tableStyleId>{5C22544A-7EE6-4342-B048-85BDC9FD1C3A}</a:tableStyleId>
              </a:tblPr>
              <a:tblGrid>
                <a:gridCol w="3308466">
                  <a:extLst>
                    <a:ext uri="{9D8B030D-6E8A-4147-A177-3AD203B41FA5}">
                      <a16:colId xmlns:a16="http://schemas.microsoft.com/office/drawing/2014/main" val="2087558455"/>
                    </a:ext>
                  </a:extLst>
                </a:gridCol>
                <a:gridCol w="4031673">
                  <a:extLst>
                    <a:ext uri="{9D8B030D-6E8A-4147-A177-3AD203B41FA5}">
                      <a16:colId xmlns:a16="http://schemas.microsoft.com/office/drawing/2014/main" val="1191689272"/>
                    </a:ext>
                  </a:extLst>
                </a:gridCol>
                <a:gridCol w="2402377">
                  <a:extLst>
                    <a:ext uri="{9D8B030D-6E8A-4147-A177-3AD203B41FA5}">
                      <a16:colId xmlns:a16="http://schemas.microsoft.com/office/drawing/2014/main" val="1036788500"/>
                    </a:ext>
                  </a:extLst>
                </a:gridCol>
              </a:tblGrid>
              <a:tr h="167359">
                <a:tc>
                  <a:txBody>
                    <a:bodyPr/>
                    <a:lstStyle/>
                    <a:p>
                      <a:pPr algn="ctr">
                        <a:spcAft>
                          <a:spcPts val="0"/>
                        </a:spcAft>
                      </a:pPr>
                      <a:r>
                        <a:rPr lang="es-ES_tradnl" sz="1100" dirty="0">
                          <a:solidFill>
                            <a:schemeClr val="tx1"/>
                          </a:solidFill>
                          <a:effectLst/>
                        </a:rPr>
                        <a:t>ENTIDAD</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40000"/>
                        <a:lumOff val="60000"/>
                      </a:schemeClr>
                    </a:solidFill>
                  </a:tcPr>
                </a:tc>
                <a:tc>
                  <a:txBody>
                    <a:bodyPr/>
                    <a:lstStyle/>
                    <a:p>
                      <a:pPr algn="ctr">
                        <a:spcAft>
                          <a:spcPts val="0"/>
                        </a:spcAft>
                      </a:pPr>
                      <a:r>
                        <a:rPr lang="es-ES_tradnl" sz="1100" dirty="0">
                          <a:solidFill>
                            <a:schemeClr val="tx1"/>
                          </a:solidFill>
                          <a:effectLst/>
                        </a:rPr>
                        <a:t>PROYECTO</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40000"/>
                        <a:lumOff val="60000"/>
                      </a:schemeClr>
                    </a:solidFill>
                  </a:tcPr>
                </a:tc>
                <a:tc>
                  <a:txBody>
                    <a:bodyPr/>
                    <a:lstStyle/>
                    <a:p>
                      <a:pPr algn="ctr">
                        <a:spcAft>
                          <a:spcPts val="0"/>
                        </a:spcAft>
                      </a:pPr>
                      <a:r>
                        <a:rPr lang="es-ES_tradnl" sz="1100" dirty="0">
                          <a:solidFill>
                            <a:schemeClr val="tx1"/>
                          </a:solidFill>
                          <a:effectLst/>
                        </a:rPr>
                        <a:t>IMPORTE</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40000"/>
                        <a:lumOff val="60000"/>
                      </a:schemeClr>
                    </a:solidFill>
                  </a:tcPr>
                </a:tc>
                <a:extLst>
                  <a:ext uri="{0D108BD9-81ED-4DB2-BD59-A6C34878D82A}">
                    <a16:rowId xmlns:a16="http://schemas.microsoft.com/office/drawing/2014/main" val="1767536868"/>
                  </a:ext>
                </a:extLst>
              </a:tr>
              <a:tr h="669437">
                <a:tc>
                  <a:txBody>
                    <a:bodyPr/>
                    <a:lstStyle/>
                    <a:p>
                      <a:pPr>
                        <a:spcAft>
                          <a:spcPts val="0"/>
                        </a:spcAft>
                      </a:pPr>
                      <a:r>
                        <a:rPr lang="es-ES_tradnl" sz="1100" dirty="0">
                          <a:solidFill>
                            <a:schemeClr val="tx1"/>
                          </a:solidFill>
                          <a:effectLst/>
                        </a:rPr>
                        <a:t>A. SOCIECONOMICA FACTORÍA DE COHESIÓNPUERTO ISLAS CANARIAS</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40000"/>
                        <a:lumOff val="60000"/>
                      </a:schemeClr>
                    </a:solidFill>
                  </a:tcPr>
                </a:tc>
                <a:tc>
                  <a:txBody>
                    <a:bodyPr/>
                    <a:lstStyle/>
                    <a:p>
                      <a:pPr algn="ctr">
                        <a:spcAft>
                          <a:spcPts val="0"/>
                        </a:spcAft>
                      </a:pPr>
                      <a:r>
                        <a:rPr lang="es-ES_tradnl" sz="1100" dirty="0">
                          <a:solidFill>
                            <a:schemeClr val="tx1"/>
                          </a:solidFill>
                          <a:effectLst/>
                        </a:rPr>
                        <a:t>ESTELA VIVA</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20000"/>
                        <a:lumOff val="80000"/>
                      </a:schemeClr>
                    </a:solidFill>
                  </a:tcPr>
                </a:tc>
                <a:tc>
                  <a:txBody>
                    <a:bodyPr/>
                    <a:lstStyle/>
                    <a:p>
                      <a:pPr algn="ctr">
                        <a:spcAft>
                          <a:spcPts val="0"/>
                        </a:spcAft>
                      </a:pPr>
                      <a:r>
                        <a:rPr lang="es-ES_tradnl" sz="1100" dirty="0">
                          <a:solidFill>
                            <a:schemeClr val="tx1"/>
                          </a:solidFill>
                          <a:effectLst/>
                        </a:rPr>
                        <a:t>1.500 €</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20000"/>
                        <a:lumOff val="80000"/>
                      </a:schemeClr>
                    </a:solidFill>
                  </a:tcPr>
                </a:tc>
                <a:extLst>
                  <a:ext uri="{0D108BD9-81ED-4DB2-BD59-A6C34878D82A}">
                    <a16:rowId xmlns:a16="http://schemas.microsoft.com/office/drawing/2014/main" val="2037983612"/>
                  </a:ext>
                </a:extLst>
              </a:tr>
              <a:tr h="334718">
                <a:tc>
                  <a:txBody>
                    <a:bodyPr/>
                    <a:lstStyle/>
                    <a:p>
                      <a:pPr>
                        <a:spcAft>
                          <a:spcPts val="0"/>
                        </a:spcAft>
                      </a:pPr>
                      <a:r>
                        <a:rPr lang="es-ES_tradnl" sz="1100" dirty="0">
                          <a:solidFill>
                            <a:schemeClr val="tx1"/>
                          </a:solidFill>
                          <a:effectLst/>
                        </a:rPr>
                        <a:t>A. CULTURAL SOY MAMUT</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40000"/>
                        <a:lumOff val="60000"/>
                      </a:schemeClr>
                    </a:solidFill>
                  </a:tcPr>
                </a:tc>
                <a:tc>
                  <a:txBody>
                    <a:bodyPr/>
                    <a:lstStyle/>
                    <a:p>
                      <a:pPr algn="ctr">
                        <a:spcAft>
                          <a:spcPts val="0"/>
                        </a:spcAft>
                      </a:pPr>
                      <a:r>
                        <a:rPr lang="es-ES_tradnl" sz="1100" dirty="0">
                          <a:effectLst/>
                        </a:rPr>
                        <a:t>PUEBLOS AMIGOS</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20000"/>
                        <a:lumOff val="80000"/>
                      </a:schemeClr>
                    </a:solidFill>
                  </a:tcPr>
                </a:tc>
                <a:tc>
                  <a:txBody>
                    <a:bodyPr/>
                    <a:lstStyle/>
                    <a:p>
                      <a:pPr algn="ctr">
                        <a:spcAft>
                          <a:spcPts val="0"/>
                        </a:spcAft>
                      </a:pPr>
                      <a:r>
                        <a:rPr lang="es-ES_tradnl" sz="1100">
                          <a:effectLst/>
                        </a:rPr>
                        <a:t>1.500 €</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20000"/>
                        <a:lumOff val="80000"/>
                      </a:schemeClr>
                    </a:solidFill>
                  </a:tcPr>
                </a:tc>
                <a:extLst>
                  <a:ext uri="{0D108BD9-81ED-4DB2-BD59-A6C34878D82A}">
                    <a16:rowId xmlns:a16="http://schemas.microsoft.com/office/drawing/2014/main" val="483801469"/>
                  </a:ext>
                </a:extLst>
              </a:tr>
              <a:tr h="334718">
                <a:tc>
                  <a:txBody>
                    <a:bodyPr/>
                    <a:lstStyle/>
                    <a:p>
                      <a:pPr>
                        <a:spcAft>
                          <a:spcPts val="0"/>
                        </a:spcAft>
                      </a:pPr>
                      <a:r>
                        <a:rPr lang="es-ES_tradnl" sz="1100" dirty="0">
                          <a:solidFill>
                            <a:schemeClr val="tx1"/>
                          </a:solidFill>
                          <a:effectLst/>
                        </a:rPr>
                        <a:t>ASPERGER TEA ISLAS CANARIAS</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40000"/>
                        <a:lumOff val="60000"/>
                      </a:schemeClr>
                    </a:solidFill>
                  </a:tcPr>
                </a:tc>
                <a:tc>
                  <a:txBody>
                    <a:bodyPr/>
                    <a:lstStyle/>
                    <a:p>
                      <a:pPr algn="ctr">
                        <a:spcAft>
                          <a:spcPts val="0"/>
                        </a:spcAft>
                      </a:pPr>
                      <a:r>
                        <a:rPr lang="es-ES_tradnl" sz="1100" dirty="0">
                          <a:effectLst/>
                        </a:rPr>
                        <a:t>ECO ISLA DIVERSA</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20000"/>
                        <a:lumOff val="80000"/>
                      </a:schemeClr>
                    </a:solidFill>
                  </a:tcPr>
                </a:tc>
                <a:tc>
                  <a:txBody>
                    <a:bodyPr/>
                    <a:lstStyle/>
                    <a:p>
                      <a:pPr algn="ctr">
                        <a:spcAft>
                          <a:spcPts val="0"/>
                        </a:spcAft>
                      </a:pPr>
                      <a:r>
                        <a:rPr lang="es-ES_tradnl" sz="1100">
                          <a:effectLst/>
                        </a:rPr>
                        <a:t>1.500 €</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20000"/>
                        <a:lumOff val="80000"/>
                      </a:schemeClr>
                    </a:solidFill>
                  </a:tcPr>
                </a:tc>
                <a:extLst>
                  <a:ext uri="{0D108BD9-81ED-4DB2-BD59-A6C34878D82A}">
                    <a16:rowId xmlns:a16="http://schemas.microsoft.com/office/drawing/2014/main" val="371292251"/>
                  </a:ext>
                </a:extLst>
              </a:tr>
              <a:tr h="334718">
                <a:tc>
                  <a:txBody>
                    <a:bodyPr/>
                    <a:lstStyle/>
                    <a:p>
                      <a:pPr>
                        <a:spcAft>
                          <a:spcPts val="0"/>
                        </a:spcAft>
                      </a:pPr>
                      <a:r>
                        <a:rPr lang="es-ES_tradnl" sz="1100" dirty="0">
                          <a:solidFill>
                            <a:schemeClr val="tx1"/>
                          </a:solidFill>
                          <a:effectLst/>
                        </a:rPr>
                        <a:t>APANATE</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40000"/>
                        <a:lumOff val="60000"/>
                      </a:schemeClr>
                    </a:solidFill>
                  </a:tcPr>
                </a:tc>
                <a:tc>
                  <a:txBody>
                    <a:bodyPr/>
                    <a:lstStyle/>
                    <a:p>
                      <a:pPr algn="ctr">
                        <a:spcAft>
                          <a:spcPts val="0"/>
                        </a:spcAft>
                      </a:pPr>
                      <a:r>
                        <a:rPr lang="es-ES_tradnl" sz="1100" dirty="0">
                          <a:effectLst/>
                        </a:rPr>
                        <a:t>NOS VEMOS EN LA CASA ROJA</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20000"/>
                        <a:lumOff val="80000"/>
                      </a:schemeClr>
                    </a:solidFill>
                  </a:tcPr>
                </a:tc>
                <a:tc>
                  <a:txBody>
                    <a:bodyPr/>
                    <a:lstStyle/>
                    <a:p>
                      <a:pPr algn="ctr">
                        <a:spcAft>
                          <a:spcPts val="0"/>
                        </a:spcAft>
                      </a:pPr>
                      <a:r>
                        <a:rPr lang="es-ES_tradnl" sz="1100">
                          <a:effectLst/>
                        </a:rPr>
                        <a:t>1.500 €</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20000"/>
                        <a:lumOff val="80000"/>
                      </a:schemeClr>
                    </a:solidFill>
                  </a:tcPr>
                </a:tc>
                <a:extLst>
                  <a:ext uri="{0D108BD9-81ED-4DB2-BD59-A6C34878D82A}">
                    <a16:rowId xmlns:a16="http://schemas.microsoft.com/office/drawing/2014/main" val="3826358009"/>
                  </a:ext>
                </a:extLst>
              </a:tr>
              <a:tr h="167359">
                <a:tc>
                  <a:txBody>
                    <a:bodyPr/>
                    <a:lstStyle/>
                    <a:p>
                      <a:pPr>
                        <a:spcAft>
                          <a:spcPts val="0"/>
                        </a:spcAft>
                      </a:pPr>
                      <a:r>
                        <a:rPr lang="es-ES_tradnl" sz="1100" dirty="0">
                          <a:solidFill>
                            <a:schemeClr val="tx1"/>
                          </a:solidFill>
                          <a:effectLst/>
                        </a:rPr>
                        <a:t>A. ASISTENCIAL NAHIA</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40000"/>
                        <a:lumOff val="60000"/>
                      </a:schemeClr>
                    </a:solidFill>
                  </a:tcPr>
                </a:tc>
                <a:tc>
                  <a:txBody>
                    <a:bodyPr/>
                    <a:lstStyle/>
                    <a:p>
                      <a:pPr algn="ctr">
                        <a:spcAft>
                          <a:spcPts val="0"/>
                        </a:spcAft>
                      </a:pPr>
                      <a:r>
                        <a:rPr lang="es-ES_tradnl" sz="1100" dirty="0">
                          <a:effectLst/>
                        </a:rPr>
                        <a:t>ENTRE ISLAS</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20000"/>
                        <a:lumOff val="80000"/>
                      </a:schemeClr>
                    </a:solidFill>
                  </a:tcPr>
                </a:tc>
                <a:tc>
                  <a:txBody>
                    <a:bodyPr/>
                    <a:lstStyle/>
                    <a:p>
                      <a:pPr algn="ctr">
                        <a:spcAft>
                          <a:spcPts val="0"/>
                        </a:spcAft>
                      </a:pPr>
                      <a:r>
                        <a:rPr lang="es-ES_tradnl" sz="1100">
                          <a:effectLst/>
                        </a:rPr>
                        <a:t>1.500 €</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20000"/>
                        <a:lumOff val="80000"/>
                      </a:schemeClr>
                    </a:solidFill>
                  </a:tcPr>
                </a:tc>
                <a:extLst>
                  <a:ext uri="{0D108BD9-81ED-4DB2-BD59-A6C34878D82A}">
                    <a16:rowId xmlns:a16="http://schemas.microsoft.com/office/drawing/2014/main" val="363462780"/>
                  </a:ext>
                </a:extLst>
              </a:tr>
              <a:tr h="334718">
                <a:tc>
                  <a:txBody>
                    <a:bodyPr/>
                    <a:lstStyle/>
                    <a:p>
                      <a:pPr>
                        <a:spcAft>
                          <a:spcPts val="0"/>
                        </a:spcAft>
                      </a:pPr>
                      <a:r>
                        <a:rPr lang="es-ES_tradnl" sz="1100" dirty="0">
                          <a:solidFill>
                            <a:schemeClr val="tx1"/>
                          </a:solidFill>
                          <a:effectLst/>
                        </a:rPr>
                        <a:t>A.SOFÍA - PROMOCIÓN DE LA SALUD</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40000"/>
                        <a:lumOff val="60000"/>
                      </a:schemeClr>
                    </a:solidFill>
                  </a:tcPr>
                </a:tc>
                <a:tc>
                  <a:txBody>
                    <a:bodyPr/>
                    <a:lstStyle/>
                    <a:p>
                      <a:pPr algn="ctr">
                        <a:spcAft>
                          <a:spcPts val="0"/>
                        </a:spcAft>
                      </a:pPr>
                      <a:r>
                        <a:rPr lang="es-ES_tradnl" sz="1100" dirty="0">
                          <a:effectLst/>
                        </a:rPr>
                        <a:t>SEMBRANDO SALUD</a:t>
                      </a:r>
                      <a:endParaRPr lang="es-ES" sz="1200" dirty="0">
                        <a:effectLst/>
                      </a:endParaRPr>
                    </a:p>
                    <a:p>
                      <a:pPr algn="ctr">
                        <a:spcAft>
                          <a:spcPts val="0"/>
                        </a:spcAft>
                      </a:pPr>
                      <a:r>
                        <a:rPr lang="es-ES_tradnl" sz="1100" dirty="0">
                          <a:effectLst/>
                        </a:rPr>
                        <a:t> </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20000"/>
                        <a:lumOff val="80000"/>
                      </a:schemeClr>
                    </a:solidFill>
                  </a:tcPr>
                </a:tc>
                <a:tc>
                  <a:txBody>
                    <a:bodyPr/>
                    <a:lstStyle/>
                    <a:p>
                      <a:pPr algn="ctr">
                        <a:spcAft>
                          <a:spcPts val="0"/>
                        </a:spcAft>
                      </a:pPr>
                      <a:r>
                        <a:rPr lang="es-ES_tradnl" sz="1100">
                          <a:effectLst/>
                        </a:rPr>
                        <a:t>1.500 €</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20000"/>
                        <a:lumOff val="80000"/>
                      </a:schemeClr>
                    </a:solidFill>
                  </a:tcPr>
                </a:tc>
                <a:extLst>
                  <a:ext uri="{0D108BD9-81ED-4DB2-BD59-A6C34878D82A}">
                    <a16:rowId xmlns:a16="http://schemas.microsoft.com/office/drawing/2014/main" val="829863432"/>
                  </a:ext>
                </a:extLst>
              </a:tr>
              <a:tr h="502077">
                <a:tc>
                  <a:txBody>
                    <a:bodyPr/>
                    <a:lstStyle/>
                    <a:p>
                      <a:pPr>
                        <a:spcAft>
                          <a:spcPts val="0"/>
                        </a:spcAft>
                      </a:pPr>
                      <a:r>
                        <a:rPr lang="es-ES_tradnl" sz="1100" dirty="0">
                          <a:solidFill>
                            <a:schemeClr val="tx1"/>
                          </a:solidFill>
                          <a:effectLst/>
                        </a:rPr>
                        <a:t>ASSOCIACIÓ SUPERACCIÓ</a:t>
                      </a:r>
                      <a:endParaRPr lang="es-ES" sz="1200" dirty="0">
                        <a:solidFill>
                          <a:schemeClr val="tx1"/>
                        </a:solidFill>
                        <a:effectLst/>
                      </a:endParaRPr>
                    </a:p>
                    <a:p>
                      <a:pPr>
                        <a:spcAft>
                          <a:spcPts val="0"/>
                        </a:spcAft>
                      </a:pPr>
                      <a:r>
                        <a:rPr lang="es-ES_tradnl" sz="1100" dirty="0">
                          <a:solidFill>
                            <a:schemeClr val="tx1"/>
                          </a:solidFill>
                          <a:effectLst/>
                        </a:rPr>
                        <a:t> </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40000"/>
                        <a:lumOff val="60000"/>
                      </a:schemeClr>
                    </a:solidFill>
                  </a:tcPr>
                </a:tc>
                <a:tc>
                  <a:txBody>
                    <a:bodyPr/>
                    <a:lstStyle/>
                    <a:p>
                      <a:pPr algn="ctr">
                        <a:spcAft>
                          <a:spcPts val="0"/>
                        </a:spcAft>
                      </a:pPr>
                      <a:r>
                        <a:rPr lang="es-ES_tradnl" sz="1100" dirty="0">
                          <a:effectLst/>
                        </a:rPr>
                        <a:t>ESPACIO SUPERACCIÓ - TAGOROR</a:t>
                      </a:r>
                      <a:endParaRPr lang="es-ES" sz="1200" dirty="0">
                        <a:effectLst/>
                      </a:endParaRPr>
                    </a:p>
                    <a:p>
                      <a:pPr algn="ctr">
                        <a:spcAft>
                          <a:spcPts val="0"/>
                        </a:spcAft>
                      </a:pPr>
                      <a:r>
                        <a:rPr lang="es-ES_tradnl" sz="1100" dirty="0">
                          <a:effectLst/>
                        </a:rPr>
                        <a:t> </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20000"/>
                        <a:lumOff val="80000"/>
                      </a:schemeClr>
                    </a:solidFill>
                  </a:tcPr>
                </a:tc>
                <a:tc>
                  <a:txBody>
                    <a:bodyPr/>
                    <a:lstStyle/>
                    <a:p>
                      <a:pPr algn="ctr">
                        <a:spcAft>
                          <a:spcPts val="0"/>
                        </a:spcAft>
                      </a:pPr>
                      <a:r>
                        <a:rPr lang="es-ES_tradnl" sz="1100" dirty="0">
                          <a:effectLst/>
                        </a:rPr>
                        <a:t>1.500 €</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20000"/>
                        <a:lumOff val="80000"/>
                      </a:schemeClr>
                    </a:solidFill>
                  </a:tcPr>
                </a:tc>
                <a:extLst>
                  <a:ext uri="{0D108BD9-81ED-4DB2-BD59-A6C34878D82A}">
                    <a16:rowId xmlns:a16="http://schemas.microsoft.com/office/drawing/2014/main" val="2359971944"/>
                  </a:ext>
                </a:extLst>
              </a:tr>
              <a:tr h="502077">
                <a:tc>
                  <a:txBody>
                    <a:bodyPr/>
                    <a:lstStyle/>
                    <a:p>
                      <a:pPr>
                        <a:spcAft>
                          <a:spcPts val="0"/>
                        </a:spcAft>
                      </a:pPr>
                      <a:r>
                        <a:rPr lang="es-ES_tradnl" sz="1100" dirty="0">
                          <a:solidFill>
                            <a:schemeClr val="tx1"/>
                          </a:solidFill>
                          <a:effectLst/>
                        </a:rPr>
                        <a:t>IGUÁLATE A.PARA LA PROMOCIÓN DE LA IGUALDAD DE GÉNERO</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40000"/>
                        <a:lumOff val="60000"/>
                      </a:schemeClr>
                    </a:solidFill>
                  </a:tcPr>
                </a:tc>
                <a:tc>
                  <a:txBody>
                    <a:bodyPr/>
                    <a:lstStyle/>
                    <a:p>
                      <a:pPr algn="ctr">
                        <a:spcAft>
                          <a:spcPts val="0"/>
                        </a:spcAft>
                      </a:pPr>
                      <a:r>
                        <a:rPr lang="es-ES_tradnl" sz="1100">
                          <a:effectLst/>
                        </a:rPr>
                        <a:t>JÓVENES COMO TU</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20000"/>
                        <a:lumOff val="80000"/>
                      </a:schemeClr>
                    </a:solidFill>
                  </a:tcPr>
                </a:tc>
                <a:tc>
                  <a:txBody>
                    <a:bodyPr/>
                    <a:lstStyle/>
                    <a:p>
                      <a:pPr algn="ctr">
                        <a:spcAft>
                          <a:spcPts val="0"/>
                        </a:spcAft>
                      </a:pPr>
                      <a:r>
                        <a:rPr lang="es-ES_tradnl" sz="1100" dirty="0">
                          <a:effectLst/>
                        </a:rPr>
                        <a:t>1.500 €</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20000"/>
                        <a:lumOff val="80000"/>
                      </a:schemeClr>
                    </a:solidFill>
                  </a:tcPr>
                </a:tc>
                <a:extLst>
                  <a:ext uri="{0D108BD9-81ED-4DB2-BD59-A6C34878D82A}">
                    <a16:rowId xmlns:a16="http://schemas.microsoft.com/office/drawing/2014/main" val="2866016264"/>
                  </a:ext>
                </a:extLst>
              </a:tr>
              <a:tr h="334718">
                <a:tc>
                  <a:txBody>
                    <a:bodyPr/>
                    <a:lstStyle/>
                    <a:p>
                      <a:pPr>
                        <a:spcAft>
                          <a:spcPts val="0"/>
                        </a:spcAft>
                      </a:pPr>
                      <a:r>
                        <a:rPr lang="es-ES_tradnl" sz="1100" dirty="0">
                          <a:solidFill>
                            <a:schemeClr val="tx1"/>
                          </a:solidFill>
                          <a:effectLst/>
                        </a:rPr>
                        <a:t>FUNDACION ADSIS</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40000"/>
                        <a:lumOff val="60000"/>
                      </a:schemeClr>
                    </a:solidFill>
                  </a:tcPr>
                </a:tc>
                <a:tc>
                  <a:txBody>
                    <a:bodyPr/>
                    <a:lstStyle/>
                    <a:p>
                      <a:pPr algn="ctr">
                        <a:spcAft>
                          <a:spcPts val="0"/>
                        </a:spcAft>
                      </a:pPr>
                      <a:r>
                        <a:rPr lang="es-ES_tradnl" sz="1100">
                          <a:effectLst/>
                        </a:rPr>
                        <a:t>ALFABETIZACIÓN MERAKI III</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20000"/>
                        <a:lumOff val="80000"/>
                      </a:schemeClr>
                    </a:solidFill>
                  </a:tcPr>
                </a:tc>
                <a:tc>
                  <a:txBody>
                    <a:bodyPr/>
                    <a:lstStyle/>
                    <a:p>
                      <a:pPr algn="ctr">
                        <a:spcAft>
                          <a:spcPts val="0"/>
                        </a:spcAft>
                      </a:pPr>
                      <a:r>
                        <a:rPr lang="es-ES_tradnl" sz="1100" dirty="0">
                          <a:effectLst/>
                        </a:rPr>
                        <a:t>1.500 €</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20000"/>
                        <a:lumOff val="80000"/>
                      </a:schemeClr>
                    </a:solidFill>
                  </a:tcPr>
                </a:tc>
                <a:extLst>
                  <a:ext uri="{0D108BD9-81ED-4DB2-BD59-A6C34878D82A}">
                    <a16:rowId xmlns:a16="http://schemas.microsoft.com/office/drawing/2014/main" val="4181822773"/>
                  </a:ext>
                </a:extLst>
              </a:tr>
              <a:tr h="669437">
                <a:tc>
                  <a:txBody>
                    <a:bodyPr/>
                    <a:lstStyle/>
                    <a:p>
                      <a:pPr>
                        <a:spcAft>
                          <a:spcPts val="0"/>
                        </a:spcAft>
                      </a:pPr>
                      <a:r>
                        <a:rPr lang="es-ES_tradnl" sz="1100" dirty="0">
                          <a:solidFill>
                            <a:schemeClr val="tx1"/>
                          </a:solidFill>
                          <a:effectLst/>
                        </a:rPr>
                        <a:t>A. SCOUTS EXPLORADORES BENTAYA</a:t>
                      </a:r>
                      <a:endParaRPr lang="es-E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40000"/>
                        <a:lumOff val="60000"/>
                      </a:schemeClr>
                    </a:solidFill>
                  </a:tcPr>
                </a:tc>
                <a:tc>
                  <a:txBody>
                    <a:bodyPr/>
                    <a:lstStyle/>
                    <a:p>
                      <a:pPr algn="ctr">
                        <a:spcAft>
                          <a:spcPts val="0"/>
                        </a:spcAft>
                      </a:pPr>
                      <a:r>
                        <a:rPr lang="es-ES_tradnl" sz="1100">
                          <a:effectLst/>
                        </a:rPr>
                        <a:t>TALLERES JUVENILES PARA ACTIVIDADES TIEMPO LIBRE BENTAYA</a:t>
                      </a:r>
                      <a:endParaRPr lang="es-ES" sz="1200">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20000"/>
                        <a:lumOff val="80000"/>
                      </a:schemeClr>
                    </a:solidFill>
                  </a:tcPr>
                </a:tc>
                <a:tc>
                  <a:txBody>
                    <a:bodyPr/>
                    <a:lstStyle/>
                    <a:p>
                      <a:pPr algn="ctr">
                        <a:spcAft>
                          <a:spcPts val="0"/>
                        </a:spcAft>
                      </a:pPr>
                      <a:r>
                        <a:rPr lang="es-ES_tradnl" sz="1100" dirty="0">
                          <a:effectLst/>
                        </a:rPr>
                        <a:t>1.500 €</a:t>
                      </a:r>
                      <a:endParaRPr lang="es-E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465" marR="68465" marT="0" marB="0">
                    <a:solidFill>
                      <a:schemeClr val="accent1">
                        <a:lumMod val="20000"/>
                        <a:lumOff val="80000"/>
                      </a:schemeClr>
                    </a:solidFill>
                  </a:tcPr>
                </a:tc>
                <a:extLst>
                  <a:ext uri="{0D108BD9-81ED-4DB2-BD59-A6C34878D82A}">
                    <a16:rowId xmlns:a16="http://schemas.microsoft.com/office/drawing/2014/main" val="1661154895"/>
                  </a:ext>
                </a:extLst>
              </a:tr>
            </a:tbl>
          </a:graphicData>
        </a:graphic>
      </p:graphicFrame>
    </p:spTree>
    <p:extLst>
      <p:ext uri="{BB962C8B-B14F-4D97-AF65-F5344CB8AC3E}">
        <p14:creationId xmlns:p14="http://schemas.microsoft.com/office/powerpoint/2010/main" val="2595483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Marcador de contenido 4"/>
          <p:cNvGraphicFramePr>
            <a:graphicFrameLocks noGrp="1"/>
          </p:cNvGraphicFramePr>
          <p:nvPr>
            <p:ph idx="1"/>
            <p:extLst>
              <p:ext uri="{D42A27DB-BD31-4B8C-83A1-F6EECF244321}">
                <p14:modId xmlns:p14="http://schemas.microsoft.com/office/powerpoint/2010/main" val="4000298651"/>
              </p:ext>
            </p:extLst>
          </p:nvPr>
        </p:nvGraphicFramePr>
        <p:xfrm>
          <a:off x="1113905" y="1275171"/>
          <a:ext cx="9792393" cy="4651806"/>
        </p:xfrm>
        <a:graphic>
          <a:graphicData uri="http://schemas.openxmlformats.org/drawingml/2006/table">
            <a:tbl>
              <a:tblPr firstRow="1" firstCol="1" bandRow="1">
                <a:tableStyleId>{5C22544A-7EE6-4342-B048-85BDC9FD1C3A}</a:tableStyleId>
              </a:tblPr>
              <a:tblGrid>
                <a:gridCol w="3167150">
                  <a:extLst>
                    <a:ext uri="{9D8B030D-6E8A-4147-A177-3AD203B41FA5}">
                      <a16:colId xmlns:a16="http://schemas.microsoft.com/office/drawing/2014/main" val="2801075238"/>
                    </a:ext>
                  </a:extLst>
                </a:gridCol>
                <a:gridCol w="5270269">
                  <a:extLst>
                    <a:ext uri="{9D8B030D-6E8A-4147-A177-3AD203B41FA5}">
                      <a16:colId xmlns:a16="http://schemas.microsoft.com/office/drawing/2014/main" val="1936735988"/>
                    </a:ext>
                  </a:extLst>
                </a:gridCol>
                <a:gridCol w="1354974">
                  <a:extLst>
                    <a:ext uri="{9D8B030D-6E8A-4147-A177-3AD203B41FA5}">
                      <a16:colId xmlns:a16="http://schemas.microsoft.com/office/drawing/2014/main" val="3405811509"/>
                    </a:ext>
                  </a:extLst>
                </a:gridCol>
              </a:tblGrid>
              <a:tr h="377982">
                <a:tc>
                  <a:txBody>
                    <a:bodyPr/>
                    <a:lstStyle/>
                    <a:p>
                      <a:pPr>
                        <a:spcAft>
                          <a:spcPts val="0"/>
                        </a:spcAft>
                      </a:pPr>
                      <a:r>
                        <a:rPr lang="es-ES_tradnl" sz="800" dirty="0">
                          <a:solidFill>
                            <a:schemeClr val="tx1"/>
                          </a:solidFill>
                          <a:effectLst/>
                        </a:rPr>
                        <a:t>FASICAN</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spcAft>
                          <a:spcPts val="0"/>
                        </a:spcAft>
                      </a:pPr>
                      <a:r>
                        <a:rPr lang="es-ES_tradnl" sz="800" b="0" dirty="0">
                          <a:solidFill>
                            <a:schemeClr val="tx1"/>
                          </a:solidFill>
                          <a:effectLst/>
                        </a:rPr>
                        <a:t>III JORNADAS PARA FOMENTO DE LA PARTICIPACION DE LAS PERSONAS JOVENES SORDAS DE CANARIAS:ACTIVISMO E IDENTIDAD</a:t>
                      </a:r>
                      <a:endParaRPr lang="es-ES" sz="9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spcAft>
                          <a:spcPts val="0"/>
                        </a:spcAft>
                      </a:pPr>
                      <a:r>
                        <a:rPr lang="es-ES_tradnl" sz="800" b="0" dirty="0">
                          <a:solidFill>
                            <a:schemeClr val="tx1"/>
                          </a:solidFill>
                          <a:effectLst/>
                        </a:rPr>
                        <a:t>1.500 €</a:t>
                      </a:r>
                      <a:endParaRPr lang="es-ES" sz="9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957026674"/>
                  </a:ext>
                </a:extLst>
              </a:tr>
              <a:tr h="298916">
                <a:tc>
                  <a:txBody>
                    <a:bodyPr/>
                    <a:lstStyle/>
                    <a:p>
                      <a:pPr>
                        <a:spcAft>
                          <a:spcPts val="0"/>
                        </a:spcAft>
                      </a:pPr>
                      <a:r>
                        <a:rPr lang="es-ES_tradnl" sz="800" dirty="0">
                          <a:solidFill>
                            <a:schemeClr val="tx1"/>
                          </a:solidFill>
                          <a:effectLst/>
                        </a:rPr>
                        <a:t>A. CULTURAL UVEDEVIDA</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lnT w="12700" cap="flat" cmpd="sng" algn="ctr">
                      <a:noFill/>
                      <a:prstDash val="solid"/>
                      <a:round/>
                      <a:headEnd type="none" w="med" len="med"/>
                      <a:tailEnd type="none" w="med" len="med"/>
                    </a:lnT>
                    <a:solidFill>
                      <a:schemeClr val="accent1">
                        <a:lumMod val="40000"/>
                        <a:lumOff val="60000"/>
                      </a:schemeClr>
                    </a:solidFill>
                  </a:tcPr>
                </a:tc>
                <a:tc>
                  <a:txBody>
                    <a:bodyPr/>
                    <a:lstStyle/>
                    <a:p>
                      <a:pPr algn="ctr">
                        <a:spcAft>
                          <a:spcPts val="0"/>
                        </a:spcAft>
                      </a:pPr>
                      <a:r>
                        <a:rPr lang="es-ES_tradnl" sz="800" dirty="0">
                          <a:solidFill>
                            <a:schemeClr val="tx1"/>
                          </a:solidFill>
                          <a:effectLst/>
                        </a:rPr>
                        <a:t>SOPLO SESSIONS</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lnT w="12700" cap="flat" cmpd="sng" algn="ctr">
                      <a:noFill/>
                      <a:prstDash val="solid"/>
                      <a:round/>
                      <a:headEnd type="none" w="med" len="med"/>
                      <a:tailEnd type="none" w="med" len="med"/>
                    </a:lnT>
                    <a:solidFill>
                      <a:schemeClr val="accent1">
                        <a:lumMod val="20000"/>
                        <a:lumOff val="80000"/>
                      </a:schemeClr>
                    </a:solidFill>
                  </a:tcPr>
                </a:tc>
                <a:tc>
                  <a:txBody>
                    <a:bodyPr/>
                    <a:lstStyle/>
                    <a:p>
                      <a:pPr algn="ctr">
                        <a:spcAft>
                          <a:spcPts val="0"/>
                        </a:spcAft>
                      </a:pPr>
                      <a:r>
                        <a:rPr lang="es-ES_tradnl" sz="800" dirty="0">
                          <a:solidFill>
                            <a:schemeClr val="tx1"/>
                          </a:solidFill>
                          <a:effectLst/>
                        </a:rPr>
                        <a:t>1.500 €</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lnT w="12700" cap="flat" cmpd="sng" algn="ctr">
                      <a:noFill/>
                      <a:prstDash val="solid"/>
                      <a:round/>
                      <a:headEnd type="none" w="med" len="med"/>
                      <a:tailEnd type="none" w="med" len="med"/>
                    </a:lnT>
                    <a:solidFill>
                      <a:schemeClr val="accent1">
                        <a:lumMod val="20000"/>
                        <a:lumOff val="80000"/>
                      </a:schemeClr>
                    </a:solidFill>
                  </a:tcPr>
                </a:tc>
                <a:extLst>
                  <a:ext uri="{0D108BD9-81ED-4DB2-BD59-A6C34878D82A}">
                    <a16:rowId xmlns:a16="http://schemas.microsoft.com/office/drawing/2014/main" val="781391631"/>
                  </a:ext>
                </a:extLst>
              </a:tr>
              <a:tr h="298916">
                <a:tc>
                  <a:txBody>
                    <a:bodyPr/>
                    <a:lstStyle/>
                    <a:p>
                      <a:pPr>
                        <a:spcAft>
                          <a:spcPts val="0"/>
                        </a:spcAft>
                      </a:pPr>
                      <a:r>
                        <a:rPr lang="es-ES_tradnl" sz="800" dirty="0">
                          <a:solidFill>
                            <a:schemeClr val="tx1"/>
                          </a:solidFill>
                          <a:effectLst/>
                        </a:rPr>
                        <a:t>FUNDACION CANARIA PEQUEÑO VALIENTE</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40000"/>
                        <a:lumOff val="60000"/>
                      </a:schemeClr>
                    </a:solidFill>
                  </a:tcPr>
                </a:tc>
                <a:tc>
                  <a:txBody>
                    <a:bodyPr/>
                    <a:lstStyle/>
                    <a:p>
                      <a:pPr algn="ctr">
                        <a:spcAft>
                          <a:spcPts val="0"/>
                        </a:spcAft>
                      </a:pPr>
                      <a:r>
                        <a:rPr lang="es-ES_tradnl" sz="800" dirty="0">
                          <a:solidFill>
                            <a:schemeClr val="tx1"/>
                          </a:solidFill>
                          <a:effectLst/>
                        </a:rPr>
                        <a:t>CAMINO VALIENTE</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tc>
                  <a:txBody>
                    <a:bodyPr/>
                    <a:lstStyle/>
                    <a:p>
                      <a:pPr algn="ctr">
                        <a:spcAft>
                          <a:spcPts val="0"/>
                        </a:spcAft>
                      </a:pPr>
                      <a:r>
                        <a:rPr lang="es-ES_tradnl" sz="800" dirty="0">
                          <a:solidFill>
                            <a:schemeClr val="tx1"/>
                          </a:solidFill>
                          <a:effectLst/>
                        </a:rPr>
                        <a:t>1.500 €</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extLst>
                  <a:ext uri="{0D108BD9-81ED-4DB2-BD59-A6C34878D82A}">
                    <a16:rowId xmlns:a16="http://schemas.microsoft.com/office/drawing/2014/main" val="3323960397"/>
                  </a:ext>
                </a:extLst>
              </a:tr>
              <a:tr h="149458">
                <a:tc>
                  <a:txBody>
                    <a:bodyPr/>
                    <a:lstStyle/>
                    <a:p>
                      <a:pPr>
                        <a:spcAft>
                          <a:spcPts val="0"/>
                        </a:spcAft>
                      </a:pPr>
                      <a:r>
                        <a:rPr lang="es-ES_tradnl" sz="800" dirty="0">
                          <a:solidFill>
                            <a:schemeClr val="tx1"/>
                          </a:solidFill>
                          <a:effectLst/>
                        </a:rPr>
                        <a:t>A. RAYUELA</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40000"/>
                        <a:lumOff val="60000"/>
                      </a:schemeClr>
                    </a:solidFill>
                  </a:tcPr>
                </a:tc>
                <a:tc>
                  <a:txBody>
                    <a:bodyPr/>
                    <a:lstStyle/>
                    <a:p>
                      <a:pPr algn="ctr">
                        <a:spcAft>
                          <a:spcPts val="0"/>
                        </a:spcAft>
                      </a:pPr>
                      <a:r>
                        <a:rPr lang="es-ES_tradnl" sz="800" dirty="0">
                          <a:solidFill>
                            <a:schemeClr val="tx1"/>
                          </a:solidFill>
                          <a:effectLst/>
                        </a:rPr>
                        <a:t>VUELTA DE TUERCA</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tc>
                  <a:txBody>
                    <a:bodyPr/>
                    <a:lstStyle/>
                    <a:p>
                      <a:pPr algn="ctr">
                        <a:spcAft>
                          <a:spcPts val="0"/>
                        </a:spcAft>
                      </a:pPr>
                      <a:r>
                        <a:rPr lang="es-ES_tradnl" sz="800" dirty="0">
                          <a:solidFill>
                            <a:schemeClr val="tx1"/>
                          </a:solidFill>
                          <a:effectLst/>
                        </a:rPr>
                        <a:t>1.500 €</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extLst>
                  <a:ext uri="{0D108BD9-81ED-4DB2-BD59-A6C34878D82A}">
                    <a16:rowId xmlns:a16="http://schemas.microsoft.com/office/drawing/2014/main" val="2708407325"/>
                  </a:ext>
                </a:extLst>
              </a:tr>
              <a:tr h="149458">
                <a:tc>
                  <a:txBody>
                    <a:bodyPr/>
                    <a:lstStyle/>
                    <a:p>
                      <a:pPr>
                        <a:spcAft>
                          <a:spcPts val="0"/>
                        </a:spcAft>
                      </a:pPr>
                      <a:r>
                        <a:rPr lang="es-ES_tradnl" sz="800" dirty="0">
                          <a:solidFill>
                            <a:schemeClr val="tx1"/>
                          </a:solidFill>
                          <a:effectLst/>
                        </a:rPr>
                        <a:t>FUNDACION MAIN</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40000"/>
                        <a:lumOff val="60000"/>
                      </a:schemeClr>
                    </a:solidFill>
                  </a:tcPr>
                </a:tc>
                <a:tc>
                  <a:txBody>
                    <a:bodyPr/>
                    <a:lstStyle/>
                    <a:p>
                      <a:pPr algn="ctr">
                        <a:spcAft>
                          <a:spcPts val="0"/>
                        </a:spcAft>
                      </a:pPr>
                      <a:r>
                        <a:rPr lang="es-ES_tradnl" sz="800" dirty="0">
                          <a:solidFill>
                            <a:schemeClr val="tx1"/>
                          </a:solidFill>
                          <a:effectLst/>
                        </a:rPr>
                        <a:t>TAMOGATIN</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tc>
                  <a:txBody>
                    <a:bodyPr/>
                    <a:lstStyle/>
                    <a:p>
                      <a:pPr algn="ctr">
                        <a:spcAft>
                          <a:spcPts val="0"/>
                        </a:spcAft>
                      </a:pPr>
                      <a:r>
                        <a:rPr lang="es-ES_tradnl" sz="800">
                          <a:solidFill>
                            <a:schemeClr val="tx1"/>
                          </a:solidFill>
                          <a:effectLst/>
                        </a:rPr>
                        <a:t>1.500 €</a:t>
                      </a:r>
                      <a:endParaRPr lang="es-E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extLst>
                  <a:ext uri="{0D108BD9-81ED-4DB2-BD59-A6C34878D82A}">
                    <a16:rowId xmlns:a16="http://schemas.microsoft.com/office/drawing/2014/main" val="1911843559"/>
                  </a:ext>
                </a:extLst>
              </a:tr>
              <a:tr h="298916">
                <a:tc>
                  <a:txBody>
                    <a:bodyPr/>
                    <a:lstStyle/>
                    <a:p>
                      <a:pPr>
                        <a:spcAft>
                          <a:spcPts val="0"/>
                        </a:spcAft>
                      </a:pPr>
                      <a:r>
                        <a:rPr lang="es-ES_tradnl" sz="800" dirty="0">
                          <a:solidFill>
                            <a:schemeClr val="tx1"/>
                          </a:solidFill>
                          <a:effectLst/>
                        </a:rPr>
                        <a:t>A. AVANFUER</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40000"/>
                        <a:lumOff val="60000"/>
                      </a:schemeClr>
                    </a:solidFill>
                  </a:tcPr>
                </a:tc>
                <a:tc>
                  <a:txBody>
                    <a:bodyPr/>
                    <a:lstStyle/>
                    <a:p>
                      <a:pPr algn="ctr">
                        <a:spcAft>
                          <a:spcPts val="0"/>
                        </a:spcAft>
                      </a:pPr>
                      <a:r>
                        <a:rPr lang="es-ES_tradnl" sz="800" dirty="0">
                          <a:solidFill>
                            <a:schemeClr val="tx1"/>
                          </a:solidFill>
                          <a:effectLst/>
                        </a:rPr>
                        <a:t>BIOJÓVENES EN ACCIÓN</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tc>
                  <a:txBody>
                    <a:bodyPr/>
                    <a:lstStyle/>
                    <a:p>
                      <a:pPr algn="ctr">
                        <a:spcAft>
                          <a:spcPts val="0"/>
                        </a:spcAft>
                      </a:pPr>
                      <a:r>
                        <a:rPr lang="es-ES_tradnl" sz="800" dirty="0">
                          <a:solidFill>
                            <a:schemeClr val="tx1"/>
                          </a:solidFill>
                          <a:effectLst/>
                        </a:rPr>
                        <a:t>1.500 €</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extLst>
                  <a:ext uri="{0D108BD9-81ED-4DB2-BD59-A6C34878D82A}">
                    <a16:rowId xmlns:a16="http://schemas.microsoft.com/office/drawing/2014/main" val="2519390383"/>
                  </a:ext>
                </a:extLst>
              </a:tr>
              <a:tr h="298916">
                <a:tc>
                  <a:txBody>
                    <a:bodyPr/>
                    <a:lstStyle/>
                    <a:p>
                      <a:pPr>
                        <a:spcAft>
                          <a:spcPts val="0"/>
                        </a:spcAft>
                      </a:pPr>
                      <a:r>
                        <a:rPr lang="es-ES_tradnl" sz="800" dirty="0">
                          <a:solidFill>
                            <a:schemeClr val="tx1"/>
                          </a:solidFill>
                          <a:effectLst/>
                        </a:rPr>
                        <a:t>A. SCOUTS DE TELDE WAÑAK</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40000"/>
                        <a:lumOff val="60000"/>
                      </a:schemeClr>
                    </a:solidFill>
                  </a:tcPr>
                </a:tc>
                <a:tc>
                  <a:txBody>
                    <a:bodyPr/>
                    <a:lstStyle/>
                    <a:p>
                      <a:pPr algn="ctr">
                        <a:spcAft>
                          <a:spcPts val="0"/>
                        </a:spcAft>
                      </a:pPr>
                      <a:r>
                        <a:rPr lang="es-ES_tradnl" sz="800" dirty="0">
                          <a:solidFill>
                            <a:schemeClr val="tx1"/>
                          </a:solidFill>
                          <a:effectLst/>
                        </a:rPr>
                        <a:t>TODOS JUNTOS</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tc>
                  <a:txBody>
                    <a:bodyPr/>
                    <a:lstStyle/>
                    <a:p>
                      <a:pPr algn="ctr">
                        <a:spcAft>
                          <a:spcPts val="0"/>
                        </a:spcAft>
                      </a:pPr>
                      <a:r>
                        <a:rPr lang="es-ES_tradnl" sz="800" dirty="0">
                          <a:solidFill>
                            <a:schemeClr val="tx1"/>
                          </a:solidFill>
                          <a:effectLst/>
                        </a:rPr>
                        <a:t>1.500 €</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extLst>
                  <a:ext uri="{0D108BD9-81ED-4DB2-BD59-A6C34878D82A}">
                    <a16:rowId xmlns:a16="http://schemas.microsoft.com/office/drawing/2014/main" val="782913095"/>
                  </a:ext>
                </a:extLst>
              </a:tr>
              <a:tr h="298916">
                <a:tc>
                  <a:txBody>
                    <a:bodyPr/>
                    <a:lstStyle/>
                    <a:p>
                      <a:pPr>
                        <a:spcAft>
                          <a:spcPts val="0"/>
                        </a:spcAft>
                      </a:pPr>
                      <a:r>
                        <a:rPr lang="es-ES_tradnl" sz="800" dirty="0">
                          <a:solidFill>
                            <a:schemeClr val="tx1"/>
                          </a:solidFill>
                          <a:effectLst/>
                        </a:rPr>
                        <a:t>UP2U PROJECT DEPENDE DE TI</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40000"/>
                        <a:lumOff val="60000"/>
                      </a:schemeClr>
                    </a:solidFill>
                  </a:tcPr>
                </a:tc>
                <a:tc>
                  <a:txBody>
                    <a:bodyPr/>
                    <a:lstStyle/>
                    <a:p>
                      <a:pPr algn="ctr">
                        <a:spcAft>
                          <a:spcPts val="0"/>
                        </a:spcAft>
                      </a:pPr>
                      <a:r>
                        <a:rPr lang="es-ES_tradnl" sz="800" dirty="0">
                          <a:solidFill>
                            <a:schemeClr val="tx1"/>
                          </a:solidFill>
                          <a:effectLst/>
                        </a:rPr>
                        <a:t>CAMINO DE LOS VALORES</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tc>
                  <a:txBody>
                    <a:bodyPr/>
                    <a:lstStyle/>
                    <a:p>
                      <a:pPr algn="ctr">
                        <a:spcAft>
                          <a:spcPts val="0"/>
                        </a:spcAft>
                      </a:pPr>
                      <a:r>
                        <a:rPr lang="es-ES_tradnl" sz="800" dirty="0">
                          <a:solidFill>
                            <a:schemeClr val="tx1"/>
                          </a:solidFill>
                          <a:effectLst/>
                        </a:rPr>
                        <a:t>1.500 €</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extLst>
                  <a:ext uri="{0D108BD9-81ED-4DB2-BD59-A6C34878D82A}">
                    <a16:rowId xmlns:a16="http://schemas.microsoft.com/office/drawing/2014/main" val="3731426246"/>
                  </a:ext>
                </a:extLst>
              </a:tr>
              <a:tr h="355021">
                <a:tc>
                  <a:txBody>
                    <a:bodyPr/>
                    <a:lstStyle/>
                    <a:p>
                      <a:pPr>
                        <a:spcAft>
                          <a:spcPts val="0"/>
                        </a:spcAft>
                      </a:pPr>
                      <a:r>
                        <a:rPr lang="es-ES_tradnl" sz="800" dirty="0">
                          <a:solidFill>
                            <a:schemeClr val="tx1"/>
                          </a:solidFill>
                          <a:effectLst/>
                        </a:rPr>
                        <a:t>SECCION JUVENIL DE LA A. CULTURAL AMADOR. FRONTERA</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40000"/>
                        <a:lumOff val="60000"/>
                      </a:schemeClr>
                    </a:solidFill>
                  </a:tcPr>
                </a:tc>
                <a:tc>
                  <a:txBody>
                    <a:bodyPr/>
                    <a:lstStyle/>
                    <a:p>
                      <a:pPr algn="ctr">
                        <a:spcAft>
                          <a:spcPts val="0"/>
                        </a:spcAft>
                      </a:pPr>
                      <a:r>
                        <a:rPr lang="es-ES_tradnl" sz="800">
                          <a:solidFill>
                            <a:schemeClr val="tx1"/>
                          </a:solidFill>
                          <a:effectLst/>
                        </a:rPr>
                        <a:t>CULTURA ON</a:t>
                      </a:r>
                      <a:endParaRPr lang="es-E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tc>
                  <a:txBody>
                    <a:bodyPr/>
                    <a:lstStyle/>
                    <a:p>
                      <a:pPr algn="ctr">
                        <a:spcAft>
                          <a:spcPts val="0"/>
                        </a:spcAft>
                      </a:pPr>
                      <a:r>
                        <a:rPr lang="es-ES_tradnl" sz="800" dirty="0">
                          <a:solidFill>
                            <a:schemeClr val="tx1"/>
                          </a:solidFill>
                          <a:effectLst/>
                        </a:rPr>
                        <a:t>1.500 €</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extLst>
                  <a:ext uri="{0D108BD9-81ED-4DB2-BD59-A6C34878D82A}">
                    <a16:rowId xmlns:a16="http://schemas.microsoft.com/office/drawing/2014/main" val="234955081"/>
                  </a:ext>
                </a:extLst>
              </a:tr>
              <a:tr h="149458">
                <a:tc>
                  <a:txBody>
                    <a:bodyPr/>
                    <a:lstStyle/>
                    <a:p>
                      <a:pPr>
                        <a:spcAft>
                          <a:spcPts val="0"/>
                        </a:spcAft>
                      </a:pPr>
                      <a:r>
                        <a:rPr lang="es-ES_tradnl" sz="800" dirty="0">
                          <a:solidFill>
                            <a:schemeClr val="tx1"/>
                          </a:solidFill>
                          <a:effectLst/>
                        </a:rPr>
                        <a:t>CRUZ ROJA ESPAÑOLA</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40000"/>
                        <a:lumOff val="60000"/>
                      </a:schemeClr>
                    </a:solidFill>
                  </a:tcPr>
                </a:tc>
                <a:tc>
                  <a:txBody>
                    <a:bodyPr/>
                    <a:lstStyle/>
                    <a:p>
                      <a:pPr algn="ctr">
                        <a:spcAft>
                          <a:spcPts val="0"/>
                        </a:spcAft>
                      </a:pPr>
                      <a:r>
                        <a:rPr lang="es-ES_tradnl" sz="800">
                          <a:solidFill>
                            <a:schemeClr val="tx1"/>
                          </a:solidFill>
                          <a:effectLst/>
                        </a:rPr>
                        <a:t>JUVENTUD ECOACTIVA</a:t>
                      </a:r>
                      <a:endParaRPr lang="es-E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tc>
                  <a:txBody>
                    <a:bodyPr/>
                    <a:lstStyle/>
                    <a:p>
                      <a:pPr algn="ctr">
                        <a:spcAft>
                          <a:spcPts val="0"/>
                        </a:spcAft>
                      </a:pPr>
                      <a:r>
                        <a:rPr lang="es-ES_tradnl" sz="800" dirty="0">
                          <a:solidFill>
                            <a:schemeClr val="tx1"/>
                          </a:solidFill>
                          <a:effectLst/>
                        </a:rPr>
                        <a:t>1.500 €</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extLst>
                  <a:ext uri="{0D108BD9-81ED-4DB2-BD59-A6C34878D82A}">
                    <a16:rowId xmlns:a16="http://schemas.microsoft.com/office/drawing/2014/main" val="3905529977"/>
                  </a:ext>
                </a:extLst>
              </a:tr>
              <a:tr h="448372">
                <a:tc>
                  <a:txBody>
                    <a:bodyPr/>
                    <a:lstStyle/>
                    <a:p>
                      <a:pPr>
                        <a:spcAft>
                          <a:spcPts val="0"/>
                        </a:spcAft>
                      </a:pPr>
                      <a:r>
                        <a:rPr lang="es-ES_tradnl" sz="800" dirty="0">
                          <a:solidFill>
                            <a:schemeClr val="tx1"/>
                          </a:solidFill>
                          <a:effectLst/>
                        </a:rPr>
                        <a:t>CLUB CICLISTA VICLASS</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40000"/>
                        <a:lumOff val="60000"/>
                      </a:schemeClr>
                    </a:solidFill>
                  </a:tcPr>
                </a:tc>
                <a:tc>
                  <a:txBody>
                    <a:bodyPr/>
                    <a:lstStyle/>
                    <a:p>
                      <a:pPr algn="ctr">
                        <a:spcAft>
                          <a:spcPts val="0"/>
                        </a:spcAft>
                      </a:pPr>
                      <a:r>
                        <a:rPr lang="es-ES_tradnl" sz="800">
                          <a:solidFill>
                            <a:schemeClr val="tx1"/>
                          </a:solidFill>
                          <a:effectLst/>
                        </a:rPr>
                        <a:t>JORNADAS DE CONVIVENCIA, DEPORTE Y SALUD</a:t>
                      </a:r>
                      <a:endParaRPr lang="es-E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tc>
                  <a:txBody>
                    <a:bodyPr/>
                    <a:lstStyle/>
                    <a:p>
                      <a:pPr algn="ctr">
                        <a:spcAft>
                          <a:spcPts val="0"/>
                        </a:spcAft>
                      </a:pPr>
                      <a:r>
                        <a:rPr lang="es-ES_tradnl" sz="800" dirty="0">
                          <a:solidFill>
                            <a:schemeClr val="tx1"/>
                          </a:solidFill>
                          <a:effectLst/>
                        </a:rPr>
                        <a:t>1.500 €</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extLst>
                  <a:ext uri="{0D108BD9-81ED-4DB2-BD59-A6C34878D82A}">
                    <a16:rowId xmlns:a16="http://schemas.microsoft.com/office/drawing/2014/main" val="2137753167"/>
                  </a:ext>
                </a:extLst>
              </a:tr>
              <a:tr h="298916">
                <a:tc>
                  <a:txBody>
                    <a:bodyPr/>
                    <a:lstStyle/>
                    <a:p>
                      <a:pPr>
                        <a:spcAft>
                          <a:spcPts val="0"/>
                        </a:spcAft>
                      </a:pPr>
                      <a:r>
                        <a:rPr lang="es-ES_tradnl" sz="800" dirty="0">
                          <a:solidFill>
                            <a:schemeClr val="tx1"/>
                          </a:solidFill>
                          <a:effectLst/>
                        </a:rPr>
                        <a:t>A. FELICES CON NARICES</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40000"/>
                        <a:lumOff val="60000"/>
                      </a:schemeClr>
                    </a:solidFill>
                  </a:tcPr>
                </a:tc>
                <a:tc>
                  <a:txBody>
                    <a:bodyPr/>
                    <a:lstStyle/>
                    <a:p>
                      <a:pPr algn="ctr">
                        <a:spcAft>
                          <a:spcPts val="0"/>
                        </a:spcAft>
                      </a:pPr>
                      <a:r>
                        <a:rPr lang="es-ES_tradnl" sz="800">
                          <a:solidFill>
                            <a:schemeClr val="tx1"/>
                          </a:solidFill>
                          <a:effectLst/>
                        </a:rPr>
                        <a:t>EDUCAMBIA 2022 LA ALDEA - LAS PALMAS</a:t>
                      </a:r>
                      <a:endParaRPr lang="es-E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tc>
                  <a:txBody>
                    <a:bodyPr/>
                    <a:lstStyle/>
                    <a:p>
                      <a:pPr algn="ctr">
                        <a:spcAft>
                          <a:spcPts val="0"/>
                        </a:spcAft>
                      </a:pPr>
                      <a:r>
                        <a:rPr lang="es-ES_tradnl" sz="800" dirty="0">
                          <a:solidFill>
                            <a:schemeClr val="tx1"/>
                          </a:solidFill>
                          <a:effectLst/>
                        </a:rPr>
                        <a:t>1.500 €</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extLst>
                  <a:ext uri="{0D108BD9-81ED-4DB2-BD59-A6C34878D82A}">
                    <a16:rowId xmlns:a16="http://schemas.microsoft.com/office/drawing/2014/main" val="1373102643"/>
                  </a:ext>
                </a:extLst>
              </a:tr>
              <a:tr h="149458">
                <a:tc>
                  <a:txBody>
                    <a:bodyPr/>
                    <a:lstStyle/>
                    <a:p>
                      <a:pPr>
                        <a:spcAft>
                          <a:spcPts val="0"/>
                        </a:spcAft>
                      </a:pPr>
                      <a:r>
                        <a:rPr lang="es-ES_tradnl" sz="800" dirty="0">
                          <a:solidFill>
                            <a:schemeClr val="tx1"/>
                          </a:solidFill>
                          <a:effectLst/>
                        </a:rPr>
                        <a:t>A. MOJO DE CAÑA</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40000"/>
                        <a:lumOff val="60000"/>
                      </a:schemeClr>
                    </a:solidFill>
                  </a:tcPr>
                </a:tc>
                <a:tc>
                  <a:txBody>
                    <a:bodyPr/>
                    <a:lstStyle/>
                    <a:p>
                      <a:pPr algn="ctr">
                        <a:spcAft>
                          <a:spcPts val="0"/>
                        </a:spcAft>
                      </a:pPr>
                      <a:r>
                        <a:rPr lang="es-ES_tradnl" sz="800">
                          <a:solidFill>
                            <a:schemeClr val="tx1"/>
                          </a:solidFill>
                          <a:effectLst/>
                        </a:rPr>
                        <a:t>CREANDO PUENTES</a:t>
                      </a:r>
                      <a:endParaRPr lang="es-E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tc>
                  <a:txBody>
                    <a:bodyPr/>
                    <a:lstStyle/>
                    <a:p>
                      <a:pPr algn="ctr">
                        <a:spcAft>
                          <a:spcPts val="0"/>
                        </a:spcAft>
                      </a:pPr>
                      <a:r>
                        <a:rPr lang="es-ES_tradnl" sz="800" dirty="0">
                          <a:solidFill>
                            <a:schemeClr val="tx1"/>
                          </a:solidFill>
                          <a:effectLst/>
                        </a:rPr>
                        <a:t>1.500 €</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extLst>
                  <a:ext uri="{0D108BD9-81ED-4DB2-BD59-A6C34878D82A}">
                    <a16:rowId xmlns:a16="http://schemas.microsoft.com/office/drawing/2014/main" val="3101486438"/>
                  </a:ext>
                </a:extLst>
              </a:tr>
              <a:tr h="362419">
                <a:tc>
                  <a:txBody>
                    <a:bodyPr/>
                    <a:lstStyle/>
                    <a:p>
                      <a:pPr>
                        <a:spcAft>
                          <a:spcPts val="0"/>
                        </a:spcAft>
                      </a:pPr>
                      <a:r>
                        <a:rPr lang="es-ES_tradnl" sz="800" dirty="0">
                          <a:solidFill>
                            <a:schemeClr val="tx1"/>
                          </a:solidFill>
                          <a:effectLst/>
                        </a:rPr>
                        <a:t>A. DE HOGARES PARA NIÑOS PRIVADOS DE AMBIENTE FAMILIAR NUEVO</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40000"/>
                        <a:lumOff val="60000"/>
                      </a:schemeClr>
                    </a:solidFill>
                  </a:tcPr>
                </a:tc>
                <a:tc>
                  <a:txBody>
                    <a:bodyPr/>
                    <a:lstStyle/>
                    <a:p>
                      <a:pPr algn="ctr">
                        <a:spcAft>
                          <a:spcPts val="0"/>
                        </a:spcAft>
                      </a:pPr>
                      <a:r>
                        <a:rPr lang="es-ES_tradnl" sz="800">
                          <a:solidFill>
                            <a:schemeClr val="tx1"/>
                          </a:solidFill>
                          <a:effectLst/>
                        </a:rPr>
                        <a:t>PROGRAMA MENTOR</a:t>
                      </a:r>
                      <a:endParaRPr lang="es-ES"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tc>
                  <a:txBody>
                    <a:bodyPr/>
                    <a:lstStyle/>
                    <a:p>
                      <a:pPr algn="ctr">
                        <a:spcAft>
                          <a:spcPts val="0"/>
                        </a:spcAft>
                      </a:pPr>
                      <a:r>
                        <a:rPr lang="es-ES_tradnl" sz="800" dirty="0">
                          <a:solidFill>
                            <a:schemeClr val="tx1"/>
                          </a:solidFill>
                          <a:effectLst/>
                        </a:rPr>
                        <a:t>1.500 €</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extLst>
                  <a:ext uri="{0D108BD9-81ED-4DB2-BD59-A6C34878D82A}">
                    <a16:rowId xmlns:a16="http://schemas.microsoft.com/office/drawing/2014/main" val="3461208738"/>
                  </a:ext>
                </a:extLst>
              </a:tr>
              <a:tr h="417768">
                <a:tc>
                  <a:txBody>
                    <a:bodyPr/>
                    <a:lstStyle/>
                    <a:p>
                      <a:pPr>
                        <a:spcAft>
                          <a:spcPts val="0"/>
                        </a:spcAft>
                      </a:pPr>
                      <a:r>
                        <a:rPr lang="es-ES_tradnl" sz="800" dirty="0">
                          <a:solidFill>
                            <a:schemeClr val="tx1"/>
                          </a:solidFill>
                          <a:effectLst/>
                        </a:rPr>
                        <a:t>A. JUVENIL LA RESTINGA</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40000"/>
                        <a:lumOff val="60000"/>
                      </a:schemeClr>
                    </a:solidFill>
                  </a:tcPr>
                </a:tc>
                <a:tc>
                  <a:txBody>
                    <a:bodyPr/>
                    <a:lstStyle/>
                    <a:p>
                      <a:pPr algn="ctr">
                        <a:spcAft>
                          <a:spcPts val="0"/>
                        </a:spcAft>
                      </a:pPr>
                      <a:r>
                        <a:rPr lang="es-ES_tradnl" sz="800" dirty="0">
                          <a:effectLst/>
                        </a:rPr>
                        <a:t>INTEGRACIÓN JUVEIL DE INTEGRACION SOCIO-CULTURAL LA RESTINGA-ADEJE</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tc>
                  <a:txBody>
                    <a:bodyPr/>
                    <a:lstStyle/>
                    <a:p>
                      <a:pPr algn="ctr">
                        <a:spcAft>
                          <a:spcPts val="0"/>
                        </a:spcAft>
                      </a:pPr>
                      <a:r>
                        <a:rPr lang="es-ES_tradnl" sz="800" dirty="0">
                          <a:effectLst/>
                        </a:rPr>
                        <a:t>1.500 €</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extLst>
                  <a:ext uri="{0D108BD9-81ED-4DB2-BD59-A6C34878D82A}">
                    <a16:rowId xmlns:a16="http://schemas.microsoft.com/office/drawing/2014/main" val="2213973564"/>
                  </a:ext>
                </a:extLst>
              </a:tr>
              <a:tr h="298916">
                <a:tc>
                  <a:txBody>
                    <a:bodyPr/>
                    <a:lstStyle/>
                    <a:p>
                      <a:pPr>
                        <a:spcAft>
                          <a:spcPts val="0"/>
                        </a:spcAft>
                      </a:pPr>
                      <a:r>
                        <a:rPr lang="es-ES_tradnl" sz="800" dirty="0">
                          <a:solidFill>
                            <a:schemeClr val="tx1"/>
                          </a:solidFill>
                          <a:effectLst/>
                        </a:rPr>
                        <a:t>A. SOCIOCULTURAL Y JUVENIL CHIRATE</a:t>
                      </a:r>
                      <a:endParaRPr lang="es-ES"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40000"/>
                        <a:lumOff val="60000"/>
                      </a:schemeClr>
                    </a:solidFill>
                  </a:tcPr>
                </a:tc>
                <a:tc>
                  <a:txBody>
                    <a:bodyPr/>
                    <a:lstStyle/>
                    <a:p>
                      <a:pPr algn="ctr">
                        <a:spcAft>
                          <a:spcPts val="0"/>
                        </a:spcAft>
                      </a:pPr>
                      <a:r>
                        <a:rPr lang="es-ES_tradnl" sz="800" dirty="0">
                          <a:effectLst/>
                        </a:rPr>
                        <a:t>CHIRATE AZUL</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tc>
                  <a:txBody>
                    <a:bodyPr/>
                    <a:lstStyle/>
                    <a:p>
                      <a:pPr algn="ctr">
                        <a:spcAft>
                          <a:spcPts val="0"/>
                        </a:spcAft>
                      </a:pPr>
                      <a:r>
                        <a:rPr lang="es-ES_tradnl" sz="800" dirty="0">
                          <a:effectLst/>
                        </a:rPr>
                        <a:t>1.500 €</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1422" marR="51422" marT="0" marB="0">
                    <a:solidFill>
                      <a:schemeClr val="accent1">
                        <a:lumMod val="20000"/>
                        <a:lumOff val="80000"/>
                      </a:schemeClr>
                    </a:solidFill>
                  </a:tcPr>
                </a:tc>
                <a:extLst>
                  <a:ext uri="{0D108BD9-81ED-4DB2-BD59-A6C34878D82A}">
                    <a16:rowId xmlns:a16="http://schemas.microsoft.com/office/drawing/2014/main" val="1056073189"/>
                  </a:ext>
                </a:extLst>
              </a:tr>
            </a:tbl>
          </a:graphicData>
        </a:graphic>
      </p:graphicFrame>
      <p:pic>
        <p:nvPicPr>
          <p:cNvPr id="4" name="Imagen 3"/>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23803608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275166"/>
            <a:ext cx="10515600" cy="4901797"/>
          </a:xfrm>
        </p:spPr>
        <p:txBody>
          <a:bodyPr>
            <a:normAutofit/>
          </a:bodyPr>
          <a:lstStyle/>
          <a:p>
            <a:pPr marL="0" indent="0" algn="just">
              <a:buNone/>
            </a:pPr>
            <a:endParaRPr lang="es-ES_tradnl" sz="1100" dirty="0" smtClean="0">
              <a:latin typeface="Arial" panose="020B0604020202020204" pitchFamily="34" charset="0"/>
              <a:cs typeface="Arial" panose="020B0604020202020204" pitchFamily="34" charset="0"/>
            </a:endParaRPr>
          </a:p>
          <a:p>
            <a:pPr marL="0" indent="0" algn="just">
              <a:buNone/>
            </a:pPr>
            <a:r>
              <a:rPr lang="es-ES_tradnl" sz="1100" dirty="0" smtClean="0">
                <a:latin typeface="Arial" panose="020B0604020202020204" pitchFamily="34" charset="0"/>
                <a:cs typeface="Arial" panose="020B0604020202020204" pitchFamily="34" charset="0"/>
              </a:rPr>
              <a:t>De </a:t>
            </a:r>
            <a:r>
              <a:rPr lang="es-ES_tradnl" sz="1100" dirty="0">
                <a:latin typeface="Arial" panose="020B0604020202020204" pitchFamily="34" charset="0"/>
                <a:cs typeface="Arial" panose="020B0604020202020204" pitchFamily="34" charset="0"/>
              </a:rPr>
              <a:t>las cuáles,13 proyectos son de entidades de la provincia de Tenerife, y los otros 13 proyectos son de entidades de la provincia de Las Palmas</a:t>
            </a:r>
            <a:r>
              <a:rPr lang="es-ES_tradnl" sz="1100" dirty="0" smtClean="0">
                <a:latin typeface="Arial" panose="020B0604020202020204" pitchFamily="34" charset="0"/>
                <a:cs typeface="Arial" panose="020B0604020202020204" pitchFamily="34" charset="0"/>
              </a:rPr>
              <a:t>.</a:t>
            </a:r>
            <a:r>
              <a:rPr lang="es-ES" sz="1100" dirty="0">
                <a:latin typeface="Arial" panose="020B0604020202020204" pitchFamily="34" charset="0"/>
                <a:cs typeface="Arial" panose="020B0604020202020204" pitchFamily="34" charset="0"/>
              </a:rPr>
              <a:t> </a:t>
            </a:r>
          </a:p>
          <a:p>
            <a:pPr marL="0" indent="0" algn="just">
              <a:buNone/>
            </a:pPr>
            <a:r>
              <a:rPr lang="es-ES" sz="1100" dirty="0">
                <a:latin typeface="Arial" panose="020B0604020202020204" pitchFamily="34" charset="0"/>
                <a:cs typeface="Arial" panose="020B0604020202020204" pitchFamily="34" charset="0"/>
              </a:rPr>
              <a:t>No habiendo más entidades que cumplan con los requisitos para ser valoradas en esta Comisión, existe un remanente de 2.000 € del crédito destinado a la financiación de las ayudas reguladas en la Convocatoria. </a:t>
            </a:r>
            <a:endParaRPr lang="es-ES" sz="1100" dirty="0" smtClean="0">
              <a:latin typeface="Arial" panose="020B0604020202020204" pitchFamily="34" charset="0"/>
              <a:cs typeface="Arial" panose="020B0604020202020204" pitchFamily="34" charset="0"/>
            </a:endParaRPr>
          </a:p>
          <a:p>
            <a:pPr marL="0" indent="0" algn="just">
              <a:buNone/>
            </a:pPr>
            <a:r>
              <a:rPr lang="es-ES" sz="1100" dirty="0" smtClean="0">
                <a:latin typeface="Arial" panose="020B0604020202020204" pitchFamily="34" charset="0"/>
                <a:cs typeface="Arial" panose="020B0604020202020204" pitchFamily="34" charset="0"/>
              </a:rPr>
              <a:t>Renunciaron a las ayudas finalmente, las entidades Federación de Asociaciones de personas sordas de las Islas Canarias (FASICAN), la A. Cultural </a:t>
            </a:r>
            <a:r>
              <a:rPr lang="es-ES" sz="1100" dirty="0" err="1" smtClean="0">
                <a:latin typeface="Arial" panose="020B0604020202020204" pitchFamily="34" charset="0"/>
                <a:cs typeface="Arial" panose="020B0604020202020204" pitchFamily="34" charset="0"/>
              </a:rPr>
              <a:t>Uvedevida</a:t>
            </a:r>
            <a:r>
              <a:rPr lang="es-ES" sz="1100" dirty="0" smtClean="0">
                <a:latin typeface="Arial" panose="020B0604020202020204" pitchFamily="34" charset="0"/>
                <a:cs typeface="Arial" panose="020B0604020202020204" pitchFamily="34" charset="0"/>
              </a:rPr>
              <a:t>, y el Club Ciclista </a:t>
            </a:r>
            <a:r>
              <a:rPr lang="es-ES" sz="1100" dirty="0" err="1" smtClean="0">
                <a:latin typeface="Arial" panose="020B0604020202020204" pitchFamily="34" charset="0"/>
                <a:cs typeface="Arial" panose="020B0604020202020204" pitchFamily="34" charset="0"/>
              </a:rPr>
              <a:t>Viclass</a:t>
            </a:r>
            <a:r>
              <a:rPr lang="es-ES" sz="1100" dirty="0">
                <a:latin typeface="Arial" panose="020B0604020202020204" pitchFamily="34" charset="0"/>
                <a:cs typeface="Arial" panose="020B0604020202020204" pitchFamily="34" charset="0"/>
              </a:rPr>
              <a:t>.</a:t>
            </a:r>
          </a:p>
          <a:p>
            <a:pPr marL="0" indent="0" algn="just">
              <a:buNone/>
            </a:pPr>
            <a:endParaRPr lang="es-ES" sz="1100" dirty="0">
              <a:latin typeface="Arial" panose="020B0604020202020204" pitchFamily="34" charset="0"/>
              <a:cs typeface="Arial" panose="020B0604020202020204" pitchFamily="34" charset="0"/>
            </a:endParaRPr>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29892962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275166"/>
            <a:ext cx="10515600" cy="4901797"/>
          </a:xfrm>
        </p:spPr>
        <p:txBody>
          <a:bodyPr>
            <a:noAutofit/>
          </a:bodyPr>
          <a:lstStyle/>
          <a:p>
            <a:pPr marL="0" indent="0">
              <a:buNone/>
            </a:pPr>
            <a:endParaRPr lang="es-ES_tradnl" sz="1100" b="1" dirty="0" smtClean="0">
              <a:latin typeface="Arial" panose="020B0604020202020204" pitchFamily="34" charset="0"/>
              <a:cs typeface="Arial" panose="020B0604020202020204" pitchFamily="34" charset="0"/>
            </a:endParaRPr>
          </a:p>
          <a:p>
            <a:pPr marL="0" indent="0" algn="just">
              <a:buNone/>
            </a:pPr>
            <a:r>
              <a:rPr lang="es-ES_tradnl" sz="1100" b="1" dirty="0" smtClean="0">
                <a:latin typeface="Arial" panose="020B0604020202020204" pitchFamily="34" charset="0"/>
                <a:cs typeface="Arial" panose="020B0604020202020204" pitchFamily="34" charset="0"/>
              </a:rPr>
              <a:t>VI.2</a:t>
            </a:r>
            <a:r>
              <a:rPr lang="es-ES_tradnl" sz="1100" b="1" dirty="0">
                <a:latin typeface="Arial" panose="020B0604020202020204" pitchFamily="34" charset="0"/>
                <a:cs typeface="Arial" panose="020B0604020202020204" pitchFamily="34" charset="0"/>
              </a:rPr>
              <a:t>. </a:t>
            </a:r>
            <a:r>
              <a:rPr lang="es-ES" sz="1100" b="1" dirty="0">
                <a:latin typeface="Arial" panose="020B0604020202020204" pitchFamily="34" charset="0"/>
                <a:cs typeface="Arial" panose="020B0604020202020204" pitchFamily="34" charset="0"/>
              </a:rPr>
              <a:t>CONCURSO DE FOTOGRAFÍA CANARIAS </a:t>
            </a:r>
            <a:r>
              <a:rPr lang="es-ES" sz="1100" b="1" dirty="0" smtClean="0">
                <a:latin typeface="Arial" panose="020B0604020202020204" pitchFamily="34" charset="0"/>
                <a:cs typeface="Arial" panose="020B0604020202020204" pitchFamily="34" charset="0"/>
              </a:rPr>
              <a:t>JOVEN</a:t>
            </a:r>
            <a:endParaRPr lang="es-ES" sz="1100" dirty="0">
              <a:latin typeface="Arial" panose="020B0604020202020204" pitchFamily="34" charset="0"/>
              <a:cs typeface="Arial" panose="020B0604020202020204" pitchFamily="34" charset="0"/>
            </a:endParaRPr>
          </a:p>
          <a:p>
            <a:pPr marL="0" indent="0" algn="just">
              <a:buNone/>
            </a:pPr>
            <a:endParaRPr lang="es-ES_tradnl" sz="1100" dirty="0" smtClean="0">
              <a:latin typeface="Arial" panose="020B0604020202020204" pitchFamily="34" charset="0"/>
              <a:cs typeface="Arial" panose="020B0604020202020204" pitchFamily="34" charset="0"/>
            </a:endParaRPr>
          </a:p>
          <a:p>
            <a:pPr marL="0" indent="0" algn="just">
              <a:buNone/>
            </a:pPr>
            <a:r>
              <a:rPr lang="es-ES_tradnl" sz="1100" dirty="0" smtClean="0">
                <a:latin typeface="Arial" panose="020B0604020202020204" pitchFamily="34" charset="0"/>
                <a:cs typeface="Arial" panose="020B0604020202020204" pitchFamily="34" charset="0"/>
              </a:rPr>
              <a:t>En </a:t>
            </a:r>
            <a:r>
              <a:rPr lang="es-ES_tradnl" sz="1100" dirty="0">
                <a:latin typeface="Arial" panose="020B0604020202020204" pitchFamily="34" charset="0"/>
                <a:cs typeface="Arial" panose="020B0604020202020204" pitchFamily="34" charset="0"/>
              </a:rPr>
              <a:t>fecha 11 de mayo de 2022, se convocó un concurso de fotografías canarias con motivo del Día de Canarias, para jóvenes residentes de Canarias con edades comprendidas entre los 14 y los 30 años.</a:t>
            </a:r>
            <a:endParaRPr lang="es-ES" sz="1100" dirty="0">
              <a:latin typeface="Arial" panose="020B0604020202020204" pitchFamily="34" charset="0"/>
              <a:cs typeface="Arial" panose="020B0604020202020204" pitchFamily="34" charset="0"/>
            </a:endParaRPr>
          </a:p>
          <a:p>
            <a:pPr marL="0" indent="0" algn="just">
              <a:buNone/>
            </a:pPr>
            <a:r>
              <a:rPr lang="es-ES_tradnl" sz="1100" dirty="0">
                <a:latin typeface="Arial" panose="020B0604020202020204" pitchFamily="34" charset="0"/>
                <a:cs typeface="Arial" panose="020B0604020202020204" pitchFamily="34" charset="0"/>
              </a:rPr>
              <a:t>La temática del concurso se refirió a temas canarios, (cultura, tradiciones, folklore, paisajes, etc.), la técnica a utilizar fue libre y en blanco y negro o en color.</a:t>
            </a:r>
            <a:endParaRPr lang="es-ES" sz="1100" dirty="0">
              <a:latin typeface="Arial" panose="020B0604020202020204" pitchFamily="34" charset="0"/>
              <a:cs typeface="Arial" panose="020B0604020202020204" pitchFamily="34" charset="0"/>
            </a:endParaRPr>
          </a:p>
          <a:p>
            <a:pPr marL="0" indent="0" algn="just" fontAlgn="base">
              <a:buNone/>
            </a:pPr>
            <a:r>
              <a:rPr lang="es-ES_tradnl" sz="1100" dirty="0">
                <a:latin typeface="Arial" panose="020B0604020202020204" pitchFamily="34" charset="0"/>
                <a:cs typeface="Arial" panose="020B0604020202020204" pitchFamily="34" charset="0"/>
              </a:rPr>
              <a:t>Las fotografías se presentaron en formato de fichero RAW, JPEG o TIF. Las fotos no podían llevar ningún tipo de filtro digital, y el tamaño de la imagen fue de 1920 x 1080P. </a:t>
            </a:r>
            <a:endParaRPr lang="es-ES" sz="1100" dirty="0">
              <a:latin typeface="Arial" panose="020B0604020202020204" pitchFamily="34" charset="0"/>
              <a:cs typeface="Arial" panose="020B0604020202020204" pitchFamily="34" charset="0"/>
            </a:endParaRPr>
          </a:p>
          <a:p>
            <a:pPr marL="0" indent="0" algn="just" fontAlgn="base">
              <a:buNone/>
            </a:pPr>
            <a:r>
              <a:rPr lang="es-ES_tradnl" sz="1100" dirty="0">
                <a:latin typeface="Arial" panose="020B0604020202020204" pitchFamily="34" charset="0"/>
                <a:cs typeface="Arial" panose="020B0604020202020204" pitchFamily="34" charset="0"/>
              </a:rPr>
              <a:t>El plazo de admisión de los trabajos originales fue desde el 11 al 22 de mayo del </a:t>
            </a:r>
            <a:r>
              <a:rPr lang="es-ES_tradnl" sz="1100" dirty="0" smtClean="0">
                <a:latin typeface="Arial" panose="020B0604020202020204" pitchFamily="34" charset="0"/>
                <a:cs typeface="Arial" panose="020B0604020202020204" pitchFamily="34" charset="0"/>
              </a:rPr>
              <a:t>2022, y el </a:t>
            </a:r>
            <a:r>
              <a:rPr lang="es-ES_tradnl" sz="1100" dirty="0">
                <a:latin typeface="Arial" panose="020B0604020202020204" pitchFamily="34" charset="0"/>
                <a:cs typeface="Arial" panose="020B0604020202020204" pitchFamily="34" charset="0"/>
              </a:rPr>
              <a:t>26 de mayo del 2022, el jurado compuesto por la Directora General de Juventud del Gobierno de Canarias, un Técnico de la Dirección General de Juventud del Gobierno de Canarias, y un profesional especializado, eligieron los trabajos </a:t>
            </a:r>
            <a:r>
              <a:rPr lang="es-ES_tradnl" sz="1100" dirty="0" smtClean="0">
                <a:latin typeface="Arial" panose="020B0604020202020204" pitchFamily="34" charset="0"/>
                <a:cs typeface="Arial" panose="020B0604020202020204" pitchFamily="34" charset="0"/>
              </a:rPr>
              <a:t>premiados.</a:t>
            </a:r>
            <a:endParaRPr lang="es-ES" sz="1100" dirty="0">
              <a:latin typeface="Arial" panose="020B0604020202020204" pitchFamily="34" charset="0"/>
              <a:cs typeface="Arial" panose="020B0604020202020204" pitchFamily="34" charset="0"/>
            </a:endParaRPr>
          </a:p>
          <a:p>
            <a:pPr marL="0" indent="0" algn="just" fontAlgn="base">
              <a:buNone/>
            </a:pPr>
            <a:r>
              <a:rPr lang="es-ES_tradnl" sz="1100" dirty="0" smtClean="0">
                <a:latin typeface="Arial" panose="020B0604020202020204" pitchFamily="34" charset="0"/>
                <a:cs typeface="Arial" panose="020B0604020202020204" pitchFamily="34" charset="0"/>
              </a:rPr>
              <a:t>La </a:t>
            </a:r>
            <a:r>
              <a:rPr lang="es-ES_tradnl" sz="1100" dirty="0">
                <a:latin typeface="Arial" panose="020B0604020202020204" pitchFamily="34" charset="0"/>
                <a:cs typeface="Arial" panose="020B0604020202020204" pitchFamily="34" charset="0"/>
              </a:rPr>
              <a:t>dotación fue la siguiente: 1er Premio: Bono de 300,00 € para material fotográfico. 2º Premio: Bono de 200,00 € para material fotográfico. 3er Premio: Bono de 100,00 € para material fotográfico</a:t>
            </a:r>
            <a:endParaRPr lang="es-ES" sz="1100" dirty="0">
              <a:latin typeface="Arial" panose="020B0604020202020204" pitchFamily="34" charset="0"/>
              <a:cs typeface="Arial" panose="020B0604020202020204" pitchFamily="34" charset="0"/>
            </a:endParaRPr>
          </a:p>
          <a:p>
            <a:pPr marL="0" indent="0" algn="just">
              <a:buNone/>
            </a:pPr>
            <a:r>
              <a:rPr lang="es-ES" sz="1100" dirty="0" smtClean="0">
                <a:latin typeface="Arial" panose="020B0604020202020204" pitchFamily="34" charset="0"/>
                <a:cs typeface="Arial" panose="020B0604020202020204" pitchFamily="34" charset="0"/>
              </a:rPr>
              <a:t>Se </a:t>
            </a:r>
            <a:r>
              <a:rPr lang="es-ES" sz="1100" dirty="0">
                <a:latin typeface="Arial" panose="020B0604020202020204" pitchFamily="34" charset="0"/>
                <a:cs typeface="Arial" panose="020B0604020202020204" pitchFamily="34" charset="0"/>
              </a:rPr>
              <a:t>presentaron un total de 30 obras, las cuales fueron presentadas por 15 mujeres y 15 hombres, resultando premiadas las fotografías siguientes</a:t>
            </a:r>
            <a:r>
              <a:rPr lang="es-ES" sz="1100" dirty="0" smtClean="0">
                <a:latin typeface="Arial" panose="020B0604020202020204" pitchFamily="34" charset="0"/>
                <a:cs typeface="Arial" panose="020B0604020202020204" pitchFamily="34" charset="0"/>
              </a:rPr>
              <a:t>:</a:t>
            </a:r>
          </a:p>
          <a:p>
            <a:pPr marL="0" indent="0" algn="just">
              <a:buNone/>
            </a:pPr>
            <a:endParaRPr lang="es-ES" sz="1100" dirty="0">
              <a:latin typeface="Arial" panose="020B0604020202020204" pitchFamily="34" charset="0"/>
              <a:cs typeface="Arial" panose="020B0604020202020204" pitchFamily="34" charset="0"/>
            </a:endParaRPr>
          </a:p>
          <a:p>
            <a:pPr marL="0" indent="0" algn="just">
              <a:buNone/>
            </a:pPr>
            <a:r>
              <a:rPr lang="es-ES_tradnl" sz="1100" dirty="0" smtClean="0">
                <a:latin typeface="Arial" panose="020B0604020202020204" pitchFamily="34" charset="0"/>
                <a:cs typeface="Arial" panose="020B0604020202020204" pitchFamily="34" charset="0"/>
              </a:rPr>
              <a:t>1º </a:t>
            </a:r>
            <a:r>
              <a:rPr lang="es-ES_tradnl" sz="1100" dirty="0">
                <a:latin typeface="Arial" panose="020B0604020202020204" pitchFamily="34" charset="0"/>
                <a:cs typeface="Arial" panose="020B0604020202020204" pitchFamily="34" charset="0"/>
              </a:rPr>
              <a:t>Premio: </a:t>
            </a:r>
            <a:r>
              <a:rPr lang="es-ES_tradnl" sz="1100" u="sng" dirty="0">
                <a:latin typeface="Arial" panose="020B0604020202020204" pitchFamily="34" charset="0"/>
                <a:cs typeface="Arial" panose="020B0604020202020204" pitchFamily="34" charset="0"/>
              </a:rPr>
              <a:t>“Recordando nuestras tradiciones” - autora: Mª Jesús García Navarro</a:t>
            </a:r>
            <a:endParaRPr lang="es-ES" sz="1100" dirty="0">
              <a:latin typeface="Arial" panose="020B0604020202020204" pitchFamily="34" charset="0"/>
              <a:cs typeface="Arial" panose="020B0604020202020204" pitchFamily="34" charset="0"/>
            </a:endParaRPr>
          </a:p>
          <a:p>
            <a:pPr marL="0" indent="0" algn="just" fontAlgn="base">
              <a:buNone/>
            </a:pPr>
            <a:r>
              <a:rPr lang="es-ES_tradnl" sz="1100" dirty="0">
                <a:latin typeface="Arial" panose="020B0604020202020204" pitchFamily="34" charset="0"/>
                <a:cs typeface="Arial" panose="020B0604020202020204" pitchFamily="34" charset="0"/>
              </a:rPr>
              <a:t>2º Premio: </a:t>
            </a:r>
            <a:r>
              <a:rPr lang="es-ES_tradnl" sz="1100" u="sng" dirty="0">
                <a:latin typeface="Arial" panose="020B0604020202020204" pitchFamily="34" charset="0"/>
                <a:cs typeface="Arial" panose="020B0604020202020204" pitchFamily="34" charset="0"/>
              </a:rPr>
              <a:t>“La </a:t>
            </a:r>
            <a:r>
              <a:rPr lang="es-ES_tradnl" sz="1100" u="sng" dirty="0" err="1">
                <a:latin typeface="Arial" panose="020B0604020202020204" pitchFamily="34" charset="0"/>
                <a:cs typeface="Arial" panose="020B0604020202020204" pitchFamily="34" charset="0"/>
              </a:rPr>
              <a:t>Gofienda</a:t>
            </a:r>
            <a:r>
              <a:rPr lang="es-ES_tradnl" sz="1100" u="sng" dirty="0">
                <a:latin typeface="Arial" panose="020B0604020202020204" pitchFamily="34" charset="0"/>
                <a:cs typeface="Arial" panose="020B0604020202020204" pitchFamily="34" charset="0"/>
              </a:rPr>
              <a:t>”- autora: Sofía Espino Muñoz</a:t>
            </a:r>
            <a:endParaRPr lang="es-ES" sz="1100" dirty="0">
              <a:latin typeface="Arial" panose="020B0604020202020204" pitchFamily="34" charset="0"/>
              <a:cs typeface="Arial" panose="020B0604020202020204" pitchFamily="34" charset="0"/>
            </a:endParaRPr>
          </a:p>
          <a:p>
            <a:pPr marL="0" indent="0" algn="just" fontAlgn="base">
              <a:buNone/>
            </a:pPr>
            <a:r>
              <a:rPr lang="es-ES_tradnl" sz="1100" dirty="0">
                <a:latin typeface="Arial" panose="020B0604020202020204" pitchFamily="34" charset="0"/>
                <a:cs typeface="Arial" panose="020B0604020202020204" pitchFamily="34" charset="0"/>
              </a:rPr>
              <a:t>3º Premio: “</a:t>
            </a:r>
            <a:r>
              <a:rPr lang="es-ES_tradnl" sz="1100" u="sng" dirty="0">
                <a:latin typeface="Arial" panose="020B0604020202020204" pitchFamily="34" charset="0"/>
                <a:cs typeface="Arial" panose="020B0604020202020204" pitchFamily="34" charset="0"/>
              </a:rPr>
              <a:t>Asómate a la ventana de Canarias” – Autor: David Esteban Santana Miranda</a:t>
            </a:r>
            <a:endParaRPr lang="es-ES" sz="1100" dirty="0">
              <a:latin typeface="Arial" panose="020B0604020202020204" pitchFamily="34" charset="0"/>
              <a:cs typeface="Arial" panose="020B0604020202020204" pitchFamily="34" charset="0"/>
            </a:endParaRPr>
          </a:p>
          <a:p>
            <a:pPr marL="0" indent="0" algn="just">
              <a:buNone/>
            </a:pPr>
            <a:r>
              <a:rPr lang="es-ES" sz="1100" dirty="0">
                <a:latin typeface="Arial" panose="020B0604020202020204" pitchFamily="34" charset="0"/>
                <a:cs typeface="Arial" panose="020B0604020202020204" pitchFamily="34" charset="0"/>
              </a:rPr>
              <a:t> </a:t>
            </a:r>
            <a:endParaRPr lang="es-ES" sz="1100" dirty="0" smtClean="0">
              <a:latin typeface="Arial" panose="020B0604020202020204" pitchFamily="34" charset="0"/>
              <a:cs typeface="Arial" panose="020B0604020202020204" pitchFamily="34" charset="0"/>
            </a:endParaRPr>
          </a:p>
          <a:p>
            <a:pPr marL="0" indent="0" algn="just">
              <a:buNone/>
            </a:pPr>
            <a:endParaRPr lang="es-ES" sz="1100" dirty="0">
              <a:latin typeface="Arial" panose="020B0604020202020204" pitchFamily="34" charset="0"/>
              <a:cs typeface="Arial" panose="020B0604020202020204" pitchFamily="34" charset="0"/>
            </a:endParaRPr>
          </a:p>
          <a:p>
            <a:pPr marL="0" indent="0" algn="just">
              <a:buNone/>
            </a:pPr>
            <a:endParaRPr lang="es-ES" sz="1100" dirty="0">
              <a:latin typeface="Arial" panose="020B0604020202020204" pitchFamily="34" charset="0"/>
              <a:cs typeface="Arial" panose="020B0604020202020204" pitchFamily="34" charset="0"/>
            </a:endParaRPr>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4032396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205345"/>
            <a:ext cx="10515600" cy="4971618"/>
          </a:xfrm>
        </p:spPr>
        <p:txBody>
          <a:bodyPr>
            <a:normAutofit/>
          </a:bodyPr>
          <a:lstStyle/>
          <a:p>
            <a:pPr marL="0" indent="0" algn="just">
              <a:buNone/>
            </a:pPr>
            <a:endParaRPr lang="es-ES_tradnl" b="1" dirty="0" smtClean="0">
              <a:latin typeface="Arial" panose="020B0604020202020204" pitchFamily="34" charset="0"/>
              <a:cs typeface="Arial" panose="020B0604020202020204" pitchFamily="34" charset="0"/>
            </a:endParaRPr>
          </a:p>
          <a:p>
            <a:pPr marL="0" indent="0" algn="just">
              <a:buNone/>
            </a:pPr>
            <a:r>
              <a:rPr lang="es-ES_tradnl" sz="1100" b="1" dirty="0" smtClean="0">
                <a:latin typeface="Arial" panose="020B0604020202020204" pitchFamily="34" charset="0"/>
                <a:cs typeface="Arial" panose="020B0604020202020204" pitchFamily="34" charset="0"/>
              </a:rPr>
              <a:t>VI.3</a:t>
            </a:r>
            <a:r>
              <a:rPr lang="es-ES_tradnl" sz="1100" b="1" dirty="0">
                <a:latin typeface="Arial" panose="020B0604020202020204" pitchFamily="34" charset="0"/>
                <a:cs typeface="Arial" panose="020B0604020202020204" pitchFamily="34" charset="0"/>
              </a:rPr>
              <a:t>. </a:t>
            </a:r>
            <a:r>
              <a:rPr lang="es-ES" sz="1100" b="1" dirty="0">
                <a:latin typeface="Arial" panose="020B0604020202020204" pitchFamily="34" charset="0"/>
                <a:cs typeface="Arial" panose="020B0604020202020204" pitchFamily="34" charset="0"/>
              </a:rPr>
              <a:t>CERTAMEN DE CUENTOS INFANTILES</a:t>
            </a:r>
            <a:endParaRPr lang="es-ES" sz="1100" dirty="0">
              <a:latin typeface="Arial" panose="020B0604020202020204" pitchFamily="34" charset="0"/>
              <a:cs typeface="Arial" panose="020B0604020202020204" pitchFamily="34" charset="0"/>
            </a:endParaRPr>
          </a:p>
          <a:p>
            <a:pPr marL="0" indent="0" algn="just">
              <a:buNone/>
            </a:pPr>
            <a:endParaRPr lang="es-ES" sz="1100" b="1" dirty="0">
              <a:latin typeface="Arial" panose="020B0604020202020204" pitchFamily="34" charset="0"/>
              <a:cs typeface="Arial" panose="020B0604020202020204" pitchFamily="34" charset="0"/>
            </a:endParaRPr>
          </a:p>
          <a:p>
            <a:pPr marL="0" indent="0" algn="just">
              <a:buNone/>
            </a:pPr>
            <a:r>
              <a:rPr lang="es-ES" sz="1100" dirty="0" smtClean="0">
                <a:latin typeface="Arial" panose="020B0604020202020204" pitchFamily="34" charset="0"/>
                <a:cs typeface="Arial" panose="020B0604020202020204" pitchFamily="34" charset="0"/>
              </a:rPr>
              <a:t>Con </a:t>
            </a:r>
            <a:r>
              <a:rPr lang="es-ES" sz="1100" dirty="0">
                <a:latin typeface="Arial" panose="020B0604020202020204" pitchFamily="34" charset="0"/>
                <a:cs typeface="Arial" panose="020B0604020202020204" pitchFamily="34" charset="0"/>
              </a:rPr>
              <a:t>motivo del Día internacional del niño, el día 1 de junio, la Fundación presentó un “Certamen de Cuentos Infantiles”.</a:t>
            </a:r>
          </a:p>
          <a:p>
            <a:pPr marL="0" indent="0" algn="just">
              <a:buNone/>
            </a:pPr>
            <a:r>
              <a:rPr lang="es-ES_tradnl" sz="1100" dirty="0" smtClean="0">
                <a:latin typeface="Arial" panose="020B0604020202020204" pitchFamily="34" charset="0"/>
                <a:cs typeface="Arial" panose="020B0604020202020204" pitchFamily="34" charset="0"/>
              </a:rPr>
              <a:t>Los </a:t>
            </a:r>
            <a:r>
              <a:rPr lang="es-ES_tradnl" sz="1100" dirty="0">
                <a:latin typeface="Arial" panose="020B0604020202020204" pitchFamily="34" charset="0"/>
                <a:cs typeface="Arial" panose="020B0604020202020204" pitchFamily="34" charset="0"/>
              </a:rPr>
              <a:t>cuentos iban dirigidos a niñas y niños de entre 6 a 8 años de edad, debiendo tener una secuencia clara: introducción, nudo y desenlace, y tenían una extensión máxima de dos folios. Los criterios de valoración fueron los siguientes:</a:t>
            </a:r>
            <a:endParaRPr lang="es-ES" sz="1100" dirty="0">
              <a:latin typeface="Arial" panose="020B0604020202020204" pitchFamily="34" charset="0"/>
              <a:cs typeface="Arial" panose="020B0604020202020204" pitchFamily="34" charset="0"/>
            </a:endParaRPr>
          </a:p>
          <a:p>
            <a:pPr marL="0" indent="0" algn="just" fontAlgn="base">
              <a:buNone/>
            </a:pPr>
            <a:r>
              <a:rPr lang="es-ES" sz="1100" dirty="0" smtClean="0">
                <a:latin typeface="Arial" panose="020B0604020202020204" pitchFamily="34" charset="0"/>
                <a:cs typeface="Arial" panose="020B0604020202020204" pitchFamily="34" charset="0"/>
              </a:rPr>
              <a:t>- </a:t>
            </a:r>
            <a:r>
              <a:rPr lang="es-ES" sz="1100" dirty="0">
                <a:latin typeface="Arial" panose="020B0604020202020204" pitchFamily="34" charset="0"/>
                <a:cs typeface="Arial" panose="020B0604020202020204" pitchFamily="34" charset="0"/>
              </a:rPr>
              <a:t>Lenguaje inclusivo (de 1 a 5 puntos)</a:t>
            </a:r>
          </a:p>
          <a:p>
            <a:pPr marL="0" indent="0" algn="just" fontAlgn="base">
              <a:buNone/>
            </a:pPr>
            <a:r>
              <a:rPr lang="es-ES" sz="1100" dirty="0">
                <a:latin typeface="Arial" panose="020B0604020202020204" pitchFamily="34" charset="0"/>
                <a:cs typeface="Arial" panose="020B0604020202020204" pitchFamily="34" charset="0"/>
              </a:rPr>
              <a:t>- Fomento de la no-discriminación (de 1 a 5 puntos)</a:t>
            </a:r>
          </a:p>
          <a:p>
            <a:pPr marL="0" indent="0" algn="just" fontAlgn="base">
              <a:buNone/>
            </a:pPr>
            <a:r>
              <a:rPr lang="es-ES" sz="1100" dirty="0">
                <a:latin typeface="Arial" panose="020B0604020202020204" pitchFamily="34" charset="0"/>
                <a:cs typeface="Arial" panose="020B0604020202020204" pitchFamily="34" charset="0"/>
              </a:rPr>
              <a:t>- Estructura de cuento (presentación de la historia, clímax, desenlace y cierre) y evolución de los personajes (de 1 a 5 puntos)</a:t>
            </a:r>
          </a:p>
          <a:p>
            <a:pPr marL="0" indent="0" algn="just" fontAlgn="base">
              <a:buNone/>
            </a:pPr>
            <a:r>
              <a:rPr lang="es-ES" sz="1100" dirty="0" smtClean="0">
                <a:latin typeface="Arial" panose="020B0604020202020204" pitchFamily="34" charset="0"/>
                <a:cs typeface="Arial" panose="020B0604020202020204" pitchFamily="34" charset="0"/>
              </a:rPr>
              <a:t>-</a:t>
            </a:r>
            <a:r>
              <a:rPr lang="es-ES" sz="1100" dirty="0">
                <a:latin typeface="Arial" panose="020B0604020202020204" pitchFamily="34" charset="0"/>
                <a:cs typeface="Arial" panose="020B0604020202020204" pitchFamily="34" charset="0"/>
              </a:rPr>
              <a:t>Utilización del dialecto canario. (de 1 a 5 puntos)</a:t>
            </a:r>
          </a:p>
          <a:p>
            <a:pPr marL="0" indent="0" algn="just">
              <a:buNone/>
            </a:pPr>
            <a:endParaRPr lang="es-ES_tradnl" sz="1100" dirty="0">
              <a:latin typeface="Arial" panose="020B0604020202020204" pitchFamily="34" charset="0"/>
              <a:cs typeface="Arial" panose="020B0604020202020204" pitchFamily="34" charset="0"/>
            </a:endParaRPr>
          </a:p>
          <a:p>
            <a:pPr marL="0" indent="0" algn="just">
              <a:buNone/>
            </a:pPr>
            <a:r>
              <a:rPr lang="es-ES_tradnl" sz="1100" dirty="0" smtClean="0">
                <a:latin typeface="Arial" panose="020B0604020202020204" pitchFamily="34" charset="0"/>
                <a:cs typeface="Arial" panose="020B0604020202020204" pitchFamily="34" charset="0"/>
              </a:rPr>
              <a:t>La </a:t>
            </a:r>
            <a:r>
              <a:rPr lang="es-ES_tradnl" sz="1100" dirty="0">
                <a:latin typeface="Arial" panose="020B0604020202020204" pitchFamily="34" charset="0"/>
                <a:cs typeface="Arial" panose="020B0604020202020204" pitchFamily="34" charset="0"/>
              </a:rPr>
              <a:t>dotación fue la siguiente: 1er Premio: Edición e ilustración del cuento infantil y libro electrónico. 2º Premio: Edición e ilustración del cuento infantil y pluma estilográfica 3º Premio: Edición e ilustración del cuento infantil.</a:t>
            </a:r>
            <a:endParaRPr lang="es-ES" sz="1100" dirty="0">
              <a:latin typeface="Arial" panose="020B0604020202020204" pitchFamily="34" charset="0"/>
              <a:cs typeface="Arial" panose="020B0604020202020204" pitchFamily="34" charset="0"/>
            </a:endParaRPr>
          </a:p>
          <a:p>
            <a:pPr marL="0" indent="0" algn="just">
              <a:buNone/>
            </a:pPr>
            <a:r>
              <a:rPr lang="es-ES_tradnl" sz="1100" dirty="0" smtClean="0">
                <a:latin typeface="Arial" panose="020B0604020202020204" pitchFamily="34" charset="0"/>
                <a:cs typeface="Arial" panose="020B0604020202020204" pitchFamily="34" charset="0"/>
              </a:rPr>
              <a:t>El </a:t>
            </a:r>
            <a:r>
              <a:rPr lang="es-ES_tradnl" sz="1100" dirty="0">
                <a:latin typeface="Arial" panose="020B0604020202020204" pitchFamily="34" charset="0"/>
                <a:cs typeface="Arial" panose="020B0604020202020204" pitchFamily="34" charset="0"/>
              </a:rPr>
              <a:t>plazo de admisión de los trabajos terminó el 30 de junio del presente año, y el jurado, estaba compuesto por la Directora – Gerente de la Fundación, un escritor canario de género infantil, y una persona de la librería especializada.</a:t>
            </a:r>
            <a:endParaRPr lang="es-ES" sz="1100" dirty="0">
              <a:latin typeface="Arial" panose="020B0604020202020204" pitchFamily="34" charset="0"/>
              <a:cs typeface="Arial" panose="020B0604020202020204" pitchFamily="34" charset="0"/>
            </a:endParaRPr>
          </a:p>
          <a:p>
            <a:pPr marL="0" indent="0" algn="just">
              <a:buNone/>
            </a:pPr>
            <a:r>
              <a:rPr lang="es-ES_tradnl" sz="1100" dirty="0" smtClean="0">
                <a:latin typeface="Arial" panose="020B0604020202020204" pitchFamily="34" charset="0"/>
                <a:cs typeface="Arial" panose="020B0604020202020204" pitchFamily="34" charset="0"/>
              </a:rPr>
              <a:t>Se </a:t>
            </a:r>
            <a:r>
              <a:rPr lang="es-ES_tradnl" sz="1100" dirty="0">
                <a:latin typeface="Arial" panose="020B0604020202020204" pitchFamily="34" charset="0"/>
                <a:cs typeface="Arial" panose="020B0604020202020204" pitchFamily="34" charset="0"/>
              </a:rPr>
              <a:t>presentaron tres obras de tres mujeres: “La granja en fiesta”, “Coco” y “La Isla de los sueños”, y el Jurado, teniendo en consideración los criterios de valoración establecidos en las bases de la Convocatoria, tras valorar las obras presentadas, decidió por unanimidad, dejar desierto los premios del Certamen de Cuentos Infantiles 2022.</a:t>
            </a:r>
            <a:endParaRPr lang="es-ES" sz="1100" dirty="0">
              <a:latin typeface="Arial" panose="020B0604020202020204" pitchFamily="34" charset="0"/>
              <a:cs typeface="Arial" panose="020B0604020202020204" pitchFamily="34" charset="0"/>
            </a:endParaRPr>
          </a:p>
          <a:p>
            <a:pPr marL="0" indent="0" algn="just" fontAlgn="base">
              <a:buNone/>
            </a:pPr>
            <a:r>
              <a:rPr lang="es-ES" sz="1100" dirty="0">
                <a:latin typeface="Arial" panose="020B0604020202020204" pitchFamily="34" charset="0"/>
                <a:cs typeface="Arial" panose="020B0604020202020204" pitchFamily="34" charset="0"/>
              </a:rPr>
              <a:t> </a:t>
            </a:r>
          </a:p>
          <a:p>
            <a:endParaRPr lang="es-ES" dirty="0"/>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41126797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15206" y="1175413"/>
            <a:ext cx="10515600" cy="5133947"/>
          </a:xfrm>
        </p:spPr>
        <p:txBody>
          <a:bodyPr>
            <a:normAutofit fontScale="25000" lnSpcReduction="20000"/>
          </a:bodyPr>
          <a:lstStyle/>
          <a:p>
            <a:pPr marL="0" indent="0">
              <a:buNone/>
            </a:pPr>
            <a:endParaRPr lang="es-ES_tradnl" sz="4400" b="1" dirty="0" smtClean="0">
              <a:latin typeface="Arial" panose="020B0604020202020204" pitchFamily="34" charset="0"/>
              <a:cs typeface="Arial" panose="020B0604020202020204" pitchFamily="34" charset="0"/>
            </a:endParaRPr>
          </a:p>
          <a:p>
            <a:pPr marL="0" indent="0">
              <a:lnSpc>
                <a:spcPct val="120000"/>
              </a:lnSpc>
              <a:buNone/>
            </a:pPr>
            <a:r>
              <a:rPr lang="es-ES_tradnl" sz="4400" b="1" dirty="0" smtClean="0">
                <a:latin typeface="Arial" panose="020B0604020202020204" pitchFamily="34" charset="0"/>
                <a:cs typeface="Arial" panose="020B0604020202020204" pitchFamily="34" charset="0"/>
              </a:rPr>
              <a:t>VI.4</a:t>
            </a:r>
            <a:r>
              <a:rPr lang="es-ES_tradnl" sz="4400" b="1" dirty="0">
                <a:latin typeface="Arial" panose="020B0604020202020204" pitchFamily="34" charset="0"/>
                <a:cs typeface="Arial" panose="020B0604020202020204" pitchFamily="34" charset="0"/>
              </a:rPr>
              <a:t>. SEMANA DE LA SALUD </a:t>
            </a:r>
            <a:r>
              <a:rPr lang="es-ES_tradnl" sz="4400" b="1" dirty="0" smtClean="0">
                <a:latin typeface="Arial" panose="020B0604020202020204" pitchFamily="34" charset="0"/>
                <a:cs typeface="Arial" panose="020B0604020202020204" pitchFamily="34" charset="0"/>
              </a:rPr>
              <a:t>MENTAL</a:t>
            </a:r>
          </a:p>
          <a:p>
            <a:pPr marL="0" indent="0">
              <a:lnSpc>
                <a:spcPct val="120000"/>
              </a:lnSpc>
              <a:buNone/>
            </a:pPr>
            <a:endParaRPr lang="es-ES" sz="4400" dirty="0">
              <a:latin typeface="Arial" panose="020B0604020202020204" pitchFamily="34" charset="0"/>
              <a:cs typeface="Arial" panose="020B0604020202020204" pitchFamily="34" charset="0"/>
            </a:endParaRPr>
          </a:p>
          <a:p>
            <a:pPr marL="0" indent="0" algn="just">
              <a:lnSpc>
                <a:spcPct val="120000"/>
              </a:lnSpc>
              <a:buNone/>
            </a:pPr>
            <a:r>
              <a:rPr lang="es-ES" sz="4400" dirty="0" smtClean="0">
                <a:latin typeface="Arial" panose="020B0604020202020204" pitchFamily="34" charset="0"/>
                <a:cs typeface="Arial" panose="020B0604020202020204" pitchFamily="34" charset="0"/>
              </a:rPr>
              <a:t>Con </a:t>
            </a:r>
            <a:r>
              <a:rPr lang="es-ES" sz="4400" dirty="0">
                <a:latin typeface="Arial" panose="020B0604020202020204" pitchFamily="34" charset="0"/>
                <a:cs typeface="Arial" panose="020B0604020202020204" pitchFamily="34" charset="0"/>
              </a:rPr>
              <a:t>motivo del día 10 de octubre de la “Salud mental”, se organizaron diversas actividades:</a:t>
            </a:r>
          </a:p>
          <a:p>
            <a:pPr marL="0" indent="0" algn="just">
              <a:lnSpc>
                <a:spcPct val="120000"/>
              </a:lnSpc>
              <a:buNone/>
            </a:pPr>
            <a:r>
              <a:rPr lang="es-ES" sz="4400" dirty="0" smtClean="0">
                <a:latin typeface="Arial" panose="020B0604020202020204" pitchFamily="34" charset="0"/>
                <a:cs typeface="Arial" panose="020B0604020202020204" pitchFamily="34" charset="0"/>
              </a:rPr>
              <a:t>1ª </a:t>
            </a:r>
            <a:r>
              <a:rPr lang="es-ES" sz="4400" dirty="0">
                <a:latin typeface="Arial" panose="020B0604020202020204" pitchFamily="34" charset="0"/>
                <a:cs typeface="Arial" panose="020B0604020202020204" pitchFamily="34" charset="0"/>
              </a:rPr>
              <a:t>ACTIVIDAD </a:t>
            </a:r>
            <a:r>
              <a:rPr lang="es-ES" sz="4400" b="1" dirty="0">
                <a:latin typeface="Arial" panose="020B0604020202020204" pitchFamily="34" charset="0"/>
                <a:cs typeface="Arial" panose="020B0604020202020204" pitchFamily="34" charset="0"/>
              </a:rPr>
              <a:t>“CHARLAS: LA SALUD MENTAL ENFOCADA A LA ADOLESCENCIA”</a:t>
            </a:r>
            <a:r>
              <a:rPr lang="es-ES" sz="4400" dirty="0">
                <a:latin typeface="Arial" panose="020B0604020202020204" pitchFamily="34" charset="0"/>
                <a:cs typeface="Arial" panose="020B0604020202020204" pitchFamily="34" charset="0"/>
              </a:rPr>
              <a:t> </a:t>
            </a:r>
            <a:endParaRPr lang="es-ES" sz="4400" dirty="0" smtClean="0">
              <a:latin typeface="Arial" panose="020B0604020202020204" pitchFamily="34" charset="0"/>
              <a:cs typeface="Arial" panose="020B0604020202020204" pitchFamily="34" charset="0"/>
            </a:endParaRPr>
          </a:p>
          <a:p>
            <a:pPr marL="0" indent="0" algn="just">
              <a:lnSpc>
                <a:spcPct val="120000"/>
              </a:lnSpc>
              <a:buNone/>
            </a:pPr>
            <a:r>
              <a:rPr lang="es-ES" sz="4400" dirty="0" smtClean="0">
                <a:latin typeface="Arial" panose="020B0604020202020204" pitchFamily="34" charset="0"/>
                <a:cs typeface="Arial" panose="020B0604020202020204" pitchFamily="34" charset="0"/>
              </a:rPr>
              <a:t>Charlas </a:t>
            </a:r>
            <a:r>
              <a:rPr lang="es-ES" sz="4400" dirty="0">
                <a:latin typeface="Arial" panose="020B0604020202020204" pitchFamily="34" charset="0"/>
                <a:cs typeface="Arial" panose="020B0604020202020204" pitchFamily="34" charset="0"/>
              </a:rPr>
              <a:t>de hora y media de duración, impartidas por profesionales especializados en el tema de la “Salud Mental”, dirigida a jóvenes procedentes de entidades que invitamos, de GCE (Grupos de Convivencia Educativa) y CMA (Centro de Medio Abierto) de la Fundación. </a:t>
            </a:r>
          </a:p>
          <a:p>
            <a:pPr marL="0" indent="0" algn="just">
              <a:lnSpc>
                <a:spcPct val="120000"/>
              </a:lnSpc>
              <a:buNone/>
            </a:pPr>
            <a:r>
              <a:rPr lang="es-ES" sz="4400" dirty="0" smtClean="0">
                <a:latin typeface="Arial" panose="020B0604020202020204" pitchFamily="34" charset="0"/>
                <a:cs typeface="Arial" panose="020B0604020202020204" pitchFamily="34" charset="0"/>
              </a:rPr>
              <a:t>En </a:t>
            </a:r>
            <a:r>
              <a:rPr lang="es-ES" sz="4400" dirty="0">
                <a:latin typeface="Arial" panose="020B0604020202020204" pitchFamily="34" charset="0"/>
                <a:cs typeface="Arial" panose="020B0604020202020204" pitchFamily="34" charset="0"/>
              </a:rPr>
              <a:t>Tenerife la impartió la A. ATESLAM el 11 de octubre, en horario de tarde, en el Centro Atlántico de la Juventud, de 16:00 a 18:00 en La Laguna. Y en Gran Canaria la impartió la A. AFESUR, el 13 de octubre en el espacio “El Núcleo” (Coworking) de Las Palmas también en horario de tarde (de 17:00 a 19:00h.).      </a:t>
            </a:r>
          </a:p>
          <a:p>
            <a:pPr marL="0" indent="0" algn="just">
              <a:lnSpc>
                <a:spcPct val="120000"/>
              </a:lnSpc>
              <a:buNone/>
            </a:pPr>
            <a:r>
              <a:rPr lang="es-ES" sz="4400" dirty="0" smtClean="0">
                <a:latin typeface="Arial" panose="020B0604020202020204" pitchFamily="34" charset="0"/>
                <a:cs typeface="Arial" panose="020B0604020202020204" pitchFamily="34" charset="0"/>
              </a:rPr>
              <a:t>A </a:t>
            </a:r>
            <a:r>
              <a:rPr lang="es-ES" sz="4400" dirty="0">
                <a:latin typeface="Arial" panose="020B0604020202020204" pitchFamily="34" charset="0"/>
                <a:cs typeface="Arial" panose="020B0604020202020204" pitchFamily="34" charset="0"/>
              </a:rPr>
              <a:t>las charlas asistieron un total de 24 participantes en Tenerife (8 mujeres y 16 hombres) </a:t>
            </a:r>
            <a:r>
              <a:rPr lang="es-ES" sz="4400" dirty="0" smtClean="0">
                <a:latin typeface="Arial" panose="020B0604020202020204" pitchFamily="34" charset="0"/>
                <a:cs typeface="Arial" panose="020B0604020202020204" pitchFamily="34" charset="0"/>
              </a:rPr>
              <a:t>y </a:t>
            </a:r>
            <a:r>
              <a:rPr lang="es-ES" sz="4400" dirty="0">
                <a:latin typeface="Arial" panose="020B0604020202020204" pitchFamily="34" charset="0"/>
                <a:cs typeface="Arial" panose="020B0604020202020204" pitchFamily="34" charset="0"/>
              </a:rPr>
              <a:t>14 participantes en Gran Canaria (7 mujeres y 7 hombres).</a:t>
            </a:r>
          </a:p>
          <a:p>
            <a:pPr marL="0" indent="0" algn="just">
              <a:lnSpc>
                <a:spcPct val="120000"/>
              </a:lnSpc>
              <a:buNone/>
            </a:pPr>
            <a:r>
              <a:rPr lang="es-ES" sz="4400" dirty="0">
                <a:latin typeface="Arial" panose="020B0604020202020204" pitchFamily="34" charset="0"/>
                <a:cs typeface="Arial" panose="020B0604020202020204" pitchFamily="34" charset="0"/>
              </a:rPr>
              <a:t>2ª ACTIVIDAD: </a:t>
            </a:r>
            <a:r>
              <a:rPr lang="es-ES" sz="4400" b="1" dirty="0">
                <a:latin typeface="Arial" panose="020B0604020202020204" pitchFamily="34" charset="0"/>
                <a:cs typeface="Arial" panose="020B0604020202020204" pitchFamily="34" charset="0"/>
              </a:rPr>
              <a:t>“TALLER DE TEATRO TERAPÉUTICO”</a:t>
            </a:r>
            <a:r>
              <a:rPr lang="es-ES" sz="4400" dirty="0">
                <a:latin typeface="Arial" panose="020B0604020202020204" pitchFamily="34" charset="0"/>
                <a:cs typeface="Arial" panose="020B0604020202020204" pitchFamily="34" charset="0"/>
              </a:rPr>
              <a:t>, enfocado a jóvenes del CIEM La </a:t>
            </a:r>
            <a:r>
              <a:rPr lang="es-ES" sz="4400" dirty="0" err="1">
                <a:latin typeface="Arial" panose="020B0604020202020204" pitchFamily="34" charset="0"/>
                <a:cs typeface="Arial" panose="020B0604020202020204" pitchFamily="34" charset="0"/>
              </a:rPr>
              <a:t>Montañeta</a:t>
            </a:r>
            <a:r>
              <a:rPr lang="es-ES" sz="4400" dirty="0">
                <a:latin typeface="Arial" panose="020B0604020202020204" pitchFamily="34" charset="0"/>
                <a:cs typeface="Arial" panose="020B0604020202020204" pitchFamily="34" charset="0"/>
              </a:rPr>
              <a:t> y CIEM Tabares. Impartió Joaquín Fernández (Compañía “Teatro de Tres”). Duración: tres días y una hora y media (90 minutos), cada día, en horario de tarde (entre las 16:00 y las 19:00 horas). Las fechas </a:t>
            </a:r>
            <a:r>
              <a:rPr lang="es-ES" sz="4400" dirty="0" smtClean="0">
                <a:latin typeface="Arial" panose="020B0604020202020204" pitchFamily="34" charset="0"/>
                <a:cs typeface="Arial" panose="020B0604020202020204" pitchFamily="34" charset="0"/>
              </a:rPr>
              <a:t>fueron:</a:t>
            </a:r>
          </a:p>
          <a:p>
            <a:pPr marL="0" indent="0" algn="just">
              <a:lnSpc>
                <a:spcPct val="120000"/>
              </a:lnSpc>
              <a:buNone/>
            </a:pPr>
            <a:r>
              <a:rPr lang="es-ES" sz="4400" dirty="0" smtClean="0">
                <a:latin typeface="Arial" panose="020B0604020202020204" pitchFamily="34" charset="0"/>
                <a:cs typeface="Arial" panose="020B0604020202020204" pitchFamily="34" charset="0"/>
              </a:rPr>
              <a:t>Lunes 10, martes 11 y viernes 14 de octubre - CIEM La </a:t>
            </a:r>
            <a:r>
              <a:rPr lang="es-ES" sz="4400" dirty="0" err="1" smtClean="0">
                <a:latin typeface="Arial" panose="020B0604020202020204" pitchFamily="34" charset="0"/>
                <a:cs typeface="Arial" panose="020B0604020202020204" pitchFamily="34" charset="0"/>
              </a:rPr>
              <a:t>Montañeta</a:t>
            </a:r>
            <a:endParaRPr lang="es-ES" sz="4400" dirty="0" smtClean="0">
              <a:latin typeface="Arial" panose="020B0604020202020204" pitchFamily="34" charset="0"/>
              <a:cs typeface="Arial" panose="020B0604020202020204" pitchFamily="34" charset="0"/>
            </a:endParaRPr>
          </a:p>
          <a:p>
            <a:pPr marL="0" indent="0" algn="just">
              <a:lnSpc>
                <a:spcPct val="120000"/>
              </a:lnSpc>
              <a:buNone/>
            </a:pPr>
            <a:r>
              <a:rPr lang="es-ES" sz="4400" dirty="0" smtClean="0">
                <a:latin typeface="Arial" panose="020B0604020202020204" pitchFamily="34" charset="0"/>
                <a:cs typeface="Arial" panose="020B0604020202020204" pitchFamily="34" charset="0"/>
              </a:rPr>
              <a:t>Lunes </a:t>
            </a:r>
            <a:r>
              <a:rPr lang="es-ES" sz="4400" dirty="0">
                <a:latin typeface="Arial" panose="020B0604020202020204" pitchFamily="34" charset="0"/>
                <a:cs typeface="Arial" panose="020B0604020202020204" pitchFamily="34" charset="0"/>
              </a:rPr>
              <a:t>17, martes 18 y miércoles 19 de octubre - CIEM Tabares</a:t>
            </a:r>
          </a:p>
          <a:p>
            <a:pPr marL="0" indent="0" algn="just">
              <a:lnSpc>
                <a:spcPct val="120000"/>
              </a:lnSpc>
              <a:buNone/>
            </a:pPr>
            <a:r>
              <a:rPr lang="es-ES" sz="4400" dirty="0">
                <a:latin typeface="Arial" panose="020B0604020202020204" pitchFamily="34" charset="0"/>
                <a:cs typeface="Arial" panose="020B0604020202020204" pitchFamily="34" charset="0"/>
              </a:rPr>
              <a:t>La dinámica del taller estuvo dividida en varias fases:</a:t>
            </a:r>
          </a:p>
          <a:p>
            <a:pPr marL="0" indent="0" algn="just">
              <a:lnSpc>
                <a:spcPct val="120000"/>
              </a:lnSpc>
              <a:buNone/>
            </a:pPr>
            <a:r>
              <a:rPr lang="es-ES" sz="4400" dirty="0">
                <a:latin typeface="Arial" panose="020B0604020202020204" pitchFamily="34" charset="0"/>
                <a:cs typeface="Arial" panose="020B0604020202020204" pitchFamily="34" charset="0"/>
              </a:rPr>
              <a:t>Primera fase:</a:t>
            </a:r>
          </a:p>
          <a:p>
            <a:pPr marL="0" indent="0" algn="just">
              <a:lnSpc>
                <a:spcPct val="120000"/>
              </a:lnSpc>
              <a:buNone/>
            </a:pPr>
            <a:r>
              <a:rPr lang="es-ES" sz="4400" dirty="0">
                <a:latin typeface="Arial" panose="020B0604020202020204" pitchFamily="34" charset="0"/>
                <a:cs typeface="Arial" panose="020B0604020202020204" pitchFamily="34" charset="0"/>
              </a:rPr>
              <a:t>- Caldeamiento: en el que se realizaron ejercicios de calentamiento, y presencia</a:t>
            </a:r>
            <a:r>
              <a:rPr lang="es-ES" sz="4400" dirty="0" smtClean="0">
                <a:latin typeface="Arial" panose="020B0604020202020204" pitchFamily="34" charset="0"/>
                <a:cs typeface="Arial" panose="020B0604020202020204" pitchFamily="34" charset="0"/>
              </a:rPr>
              <a:t>.</a:t>
            </a:r>
            <a:endParaRPr lang="es-ES" sz="4400" dirty="0">
              <a:latin typeface="Arial" panose="020B0604020202020204" pitchFamily="34" charset="0"/>
              <a:cs typeface="Arial" panose="020B0604020202020204" pitchFamily="34" charset="0"/>
            </a:endParaRPr>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214716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fontScale="55000" lnSpcReduction="20000"/>
          </a:bodyPr>
          <a:lstStyle/>
          <a:p>
            <a:pPr marL="0" indent="0">
              <a:buNone/>
            </a:pPr>
            <a:r>
              <a:rPr lang="es-ES" b="1" dirty="0"/>
              <a:t> </a:t>
            </a:r>
            <a:r>
              <a:rPr lang="es-ES" b="1" dirty="0" smtClean="0"/>
              <a:t>   	</a:t>
            </a:r>
            <a:r>
              <a:rPr lang="es-ES" b="1" dirty="0" smtClean="0">
                <a:solidFill>
                  <a:schemeClr val="accent1">
                    <a:lumMod val="50000"/>
                  </a:schemeClr>
                </a:solidFill>
              </a:rPr>
              <a:t>INDICE</a:t>
            </a:r>
            <a:endParaRPr lang="es-ES" dirty="0">
              <a:solidFill>
                <a:schemeClr val="accent1">
                  <a:lumMod val="50000"/>
                </a:schemeClr>
              </a:solidFill>
            </a:endParaRPr>
          </a:p>
          <a:p>
            <a:pPr marL="0" indent="0">
              <a:buNone/>
            </a:pPr>
            <a:endParaRPr lang="es-ES" dirty="0">
              <a:solidFill>
                <a:schemeClr val="accent1">
                  <a:lumMod val="50000"/>
                </a:schemeClr>
              </a:solidFill>
            </a:endParaRPr>
          </a:p>
          <a:p>
            <a:pPr marL="0" indent="0">
              <a:buNone/>
            </a:pPr>
            <a:endParaRPr lang="es-ES" dirty="0">
              <a:solidFill>
                <a:schemeClr val="accent1">
                  <a:lumMod val="50000"/>
                </a:schemeClr>
              </a:solidFill>
            </a:endParaRPr>
          </a:p>
          <a:p>
            <a:pPr marL="0" indent="0">
              <a:buNone/>
            </a:pPr>
            <a:r>
              <a:rPr lang="es-ES_tradnl" b="1" dirty="0" smtClean="0">
                <a:solidFill>
                  <a:schemeClr val="accent1">
                    <a:lumMod val="50000"/>
                  </a:schemeClr>
                </a:solidFill>
              </a:rPr>
              <a:t>	I</a:t>
            </a:r>
            <a:r>
              <a:rPr lang="es-ES_tradnl" b="1" dirty="0">
                <a:solidFill>
                  <a:schemeClr val="accent1">
                    <a:lumMod val="50000"/>
                  </a:schemeClr>
                </a:solidFill>
              </a:rPr>
              <a:t>. ENTIDAD </a:t>
            </a:r>
            <a:endParaRPr lang="es-ES" dirty="0">
              <a:solidFill>
                <a:schemeClr val="accent1">
                  <a:lumMod val="50000"/>
                </a:schemeClr>
              </a:solidFill>
            </a:endParaRPr>
          </a:p>
          <a:p>
            <a:pPr marL="0" indent="0">
              <a:buNone/>
            </a:pPr>
            <a:r>
              <a:rPr lang="es-ES_tradnl" b="1" dirty="0" smtClean="0">
                <a:solidFill>
                  <a:schemeClr val="accent1">
                    <a:lumMod val="50000"/>
                  </a:schemeClr>
                </a:solidFill>
              </a:rPr>
              <a:t>	II</a:t>
            </a:r>
            <a:r>
              <a:rPr lang="es-ES_tradnl" b="1" dirty="0">
                <a:solidFill>
                  <a:schemeClr val="accent1">
                    <a:lumMod val="50000"/>
                  </a:schemeClr>
                </a:solidFill>
              </a:rPr>
              <a:t>. ÁREA DE JUVENTUD</a:t>
            </a:r>
            <a:endParaRPr lang="es-ES" dirty="0">
              <a:solidFill>
                <a:schemeClr val="accent1">
                  <a:lumMod val="50000"/>
                </a:schemeClr>
              </a:solidFill>
            </a:endParaRPr>
          </a:p>
          <a:p>
            <a:pPr marL="0" indent="0">
              <a:buNone/>
            </a:pPr>
            <a:r>
              <a:rPr lang="es-ES_tradnl" b="1" dirty="0" smtClean="0">
                <a:solidFill>
                  <a:schemeClr val="accent1">
                    <a:lumMod val="50000"/>
                  </a:schemeClr>
                </a:solidFill>
              </a:rPr>
              <a:t>	III</a:t>
            </a:r>
            <a:r>
              <a:rPr lang="es-ES_tradnl" b="1" dirty="0">
                <a:solidFill>
                  <a:schemeClr val="accent1">
                    <a:lumMod val="50000"/>
                  </a:schemeClr>
                </a:solidFill>
              </a:rPr>
              <a:t>. MARCO LEGAL </a:t>
            </a:r>
            <a:endParaRPr lang="es-ES" dirty="0">
              <a:solidFill>
                <a:schemeClr val="accent1">
                  <a:lumMod val="50000"/>
                </a:schemeClr>
              </a:solidFill>
            </a:endParaRPr>
          </a:p>
          <a:p>
            <a:pPr marL="0" indent="0">
              <a:buNone/>
            </a:pPr>
            <a:r>
              <a:rPr lang="es-ES_tradnl" b="1" dirty="0" smtClean="0">
                <a:solidFill>
                  <a:schemeClr val="accent1">
                    <a:lumMod val="50000"/>
                  </a:schemeClr>
                </a:solidFill>
              </a:rPr>
              <a:t>	IV</a:t>
            </a:r>
            <a:r>
              <a:rPr lang="es-ES_tradnl" b="1" dirty="0">
                <a:solidFill>
                  <a:schemeClr val="accent1">
                    <a:lumMod val="50000"/>
                  </a:schemeClr>
                </a:solidFill>
              </a:rPr>
              <a:t>. PERIODO DE JUSTIFICACIÓN</a:t>
            </a:r>
            <a:endParaRPr lang="es-ES" dirty="0">
              <a:solidFill>
                <a:schemeClr val="accent1">
                  <a:lumMod val="50000"/>
                </a:schemeClr>
              </a:solidFill>
            </a:endParaRPr>
          </a:p>
          <a:p>
            <a:pPr marL="0" indent="0">
              <a:buNone/>
            </a:pPr>
            <a:r>
              <a:rPr lang="es-ES_tradnl" b="1" dirty="0" smtClean="0">
                <a:solidFill>
                  <a:schemeClr val="accent1">
                    <a:lumMod val="50000"/>
                  </a:schemeClr>
                </a:solidFill>
              </a:rPr>
              <a:t>	V</a:t>
            </a:r>
            <a:r>
              <a:rPr lang="es-ES_tradnl" b="1" dirty="0">
                <a:solidFill>
                  <a:schemeClr val="accent1">
                    <a:lumMod val="50000"/>
                  </a:schemeClr>
                </a:solidFill>
              </a:rPr>
              <a:t>. OBJETIVO. VALORES Y LÍNEA DE ACTUACIÓN</a:t>
            </a:r>
            <a:endParaRPr lang="es-ES" dirty="0">
              <a:solidFill>
                <a:schemeClr val="accent1">
                  <a:lumMod val="50000"/>
                </a:schemeClr>
              </a:solidFill>
            </a:endParaRPr>
          </a:p>
          <a:p>
            <a:pPr marL="0" indent="0">
              <a:buNone/>
            </a:pPr>
            <a:r>
              <a:rPr lang="es-ES_tradnl" b="1" dirty="0" smtClean="0">
                <a:solidFill>
                  <a:schemeClr val="accent1">
                    <a:lumMod val="50000"/>
                  </a:schemeClr>
                </a:solidFill>
              </a:rPr>
              <a:t>	VI</a:t>
            </a:r>
            <a:r>
              <a:rPr lang="es-ES_tradnl" b="1" dirty="0">
                <a:solidFill>
                  <a:schemeClr val="accent1">
                    <a:lumMod val="50000"/>
                  </a:schemeClr>
                </a:solidFill>
              </a:rPr>
              <a:t>. PROGRAMAS Y ACTIVIDADES</a:t>
            </a:r>
            <a:endParaRPr lang="es-ES" dirty="0">
              <a:solidFill>
                <a:schemeClr val="accent1">
                  <a:lumMod val="50000"/>
                </a:schemeClr>
              </a:solidFill>
            </a:endParaRPr>
          </a:p>
          <a:p>
            <a:pPr marL="0" indent="0">
              <a:buNone/>
            </a:pPr>
            <a:r>
              <a:rPr lang="es-ES_tradnl" b="1" dirty="0" smtClean="0">
                <a:solidFill>
                  <a:schemeClr val="accent1">
                    <a:lumMod val="50000"/>
                  </a:schemeClr>
                </a:solidFill>
              </a:rPr>
              <a:t>	VII</a:t>
            </a:r>
            <a:r>
              <a:rPr lang="es-ES_tradnl" b="1" dirty="0">
                <a:solidFill>
                  <a:schemeClr val="accent1">
                    <a:lumMod val="50000"/>
                  </a:schemeClr>
                </a:solidFill>
              </a:rPr>
              <a:t>. PROYECTOS EUROPEOS</a:t>
            </a:r>
            <a:endParaRPr lang="es-ES" dirty="0">
              <a:solidFill>
                <a:schemeClr val="accent1">
                  <a:lumMod val="50000"/>
                </a:schemeClr>
              </a:solidFill>
            </a:endParaRPr>
          </a:p>
          <a:p>
            <a:pPr marL="0" indent="0">
              <a:buNone/>
            </a:pPr>
            <a:r>
              <a:rPr lang="es-ES_tradnl" b="1" dirty="0" smtClean="0">
                <a:solidFill>
                  <a:schemeClr val="accent1">
                    <a:lumMod val="50000"/>
                  </a:schemeClr>
                </a:solidFill>
              </a:rPr>
              <a:t>	VIII</a:t>
            </a:r>
            <a:r>
              <a:rPr lang="es-ES_tradnl" b="1" dirty="0">
                <a:solidFill>
                  <a:schemeClr val="accent1">
                    <a:lumMod val="50000"/>
                  </a:schemeClr>
                </a:solidFill>
              </a:rPr>
              <a:t>. PROYECTO EN EL MARCO DE INICIATIVA JUVENIL–YEI:</a:t>
            </a:r>
            <a:r>
              <a:rPr lang="es-ES_tradnl" dirty="0">
                <a:solidFill>
                  <a:schemeClr val="accent1">
                    <a:lumMod val="50000"/>
                  </a:schemeClr>
                </a:solidFill>
              </a:rPr>
              <a:t> “</a:t>
            </a:r>
            <a:r>
              <a:rPr lang="es-ES_tradnl" b="1" dirty="0">
                <a:solidFill>
                  <a:schemeClr val="accent1">
                    <a:lumMod val="50000"/>
                  </a:schemeClr>
                </a:solidFill>
              </a:rPr>
              <a:t>ORIENTA” </a:t>
            </a:r>
            <a:endParaRPr lang="es-ES" dirty="0">
              <a:solidFill>
                <a:schemeClr val="accent1">
                  <a:lumMod val="50000"/>
                </a:schemeClr>
              </a:solidFill>
            </a:endParaRPr>
          </a:p>
          <a:p>
            <a:pPr marL="0" indent="0">
              <a:buNone/>
            </a:pPr>
            <a:r>
              <a:rPr lang="es-ES_tradnl" b="1" dirty="0" smtClean="0">
                <a:solidFill>
                  <a:schemeClr val="accent1">
                    <a:lumMod val="50000"/>
                  </a:schemeClr>
                </a:solidFill>
              </a:rPr>
              <a:t>	IX</a:t>
            </a:r>
            <a:r>
              <a:rPr lang="es-ES_tradnl" b="1" dirty="0">
                <a:solidFill>
                  <a:schemeClr val="accent1">
                    <a:lumMod val="50000"/>
                  </a:schemeClr>
                </a:solidFill>
              </a:rPr>
              <a:t>. GESTIÓN DEL CARNÉ JOVEN EUROPEO</a:t>
            </a:r>
            <a:endParaRPr lang="es-ES" dirty="0">
              <a:solidFill>
                <a:schemeClr val="accent1">
                  <a:lumMod val="50000"/>
                </a:schemeClr>
              </a:solidFill>
            </a:endParaRPr>
          </a:p>
          <a:p>
            <a:pPr marL="0" indent="0">
              <a:buNone/>
            </a:pPr>
            <a:r>
              <a:rPr lang="es-ES_tradnl" b="1" dirty="0" smtClean="0">
                <a:solidFill>
                  <a:schemeClr val="accent1">
                    <a:lumMod val="50000"/>
                  </a:schemeClr>
                </a:solidFill>
              </a:rPr>
              <a:t>	X</a:t>
            </a:r>
            <a:r>
              <a:rPr lang="es-ES_tradnl" b="1" dirty="0">
                <a:solidFill>
                  <a:schemeClr val="accent1">
                    <a:lumMod val="50000"/>
                  </a:schemeClr>
                </a:solidFill>
              </a:rPr>
              <a:t>. JUVENTUD Y CULTURA</a:t>
            </a:r>
            <a:endParaRPr lang="es-ES" dirty="0">
              <a:solidFill>
                <a:schemeClr val="accent1">
                  <a:lumMod val="50000"/>
                </a:schemeClr>
              </a:solidFill>
            </a:endParaRPr>
          </a:p>
          <a:p>
            <a:pPr marL="0" indent="0">
              <a:buNone/>
            </a:pPr>
            <a:r>
              <a:rPr lang="es-ES_tradnl" b="1" dirty="0" smtClean="0">
                <a:solidFill>
                  <a:schemeClr val="accent1">
                    <a:lumMod val="50000"/>
                  </a:schemeClr>
                </a:solidFill>
              </a:rPr>
              <a:t>	XI. EVALUACIÓN Y ANÁLISIS DE RESULTADOS</a:t>
            </a:r>
          </a:p>
          <a:p>
            <a:pPr marL="0" indent="0">
              <a:buNone/>
            </a:pPr>
            <a:r>
              <a:rPr lang="es-ES_tradnl" b="1" dirty="0">
                <a:solidFill>
                  <a:schemeClr val="accent1">
                    <a:lumMod val="50000"/>
                  </a:schemeClr>
                </a:solidFill>
              </a:rPr>
              <a:t>	</a:t>
            </a:r>
            <a:r>
              <a:rPr lang="es-ES_tradnl" b="1" dirty="0" smtClean="0">
                <a:solidFill>
                  <a:schemeClr val="accent1">
                    <a:lumMod val="50000"/>
                  </a:schemeClr>
                </a:solidFill>
              </a:rPr>
              <a:t>XII. ANEXOS Y DOSSIER FOTOGRÁFICO</a:t>
            </a:r>
            <a:endParaRPr lang="es-ES" dirty="0">
              <a:solidFill>
                <a:schemeClr val="accent1">
                  <a:lumMod val="50000"/>
                </a:schemeClr>
              </a:solidFill>
            </a:endParaRPr>
          </a:p>
          <a:p>
            <a:endParaRPr lang="es-ES" dirty="0"/>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8206912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275166"/>
            <a:ext cx="10515600" cy="4901797"/>
          </a:xfrm>
        </p:spPr>
        <p:txBody>
          <a:bodyPr>
            <a:normAutofit/>
          </a:bodyPr>
          <a:lstStyle/>
          <a:p>
            <a:pPr marL="0" indent="0" algn="just">
              <a:buNone/>
            </a:pPr>
            <a:endParaRPr lang="es-ES" sz="1100" dirty="0" smtClean="0">
              <a:latin typeface="Arial" panose="020B0604020202020204" pitchFamily="34" charset="0"/>
              <a:cs typeface="Arial" panose="020B0604020202020204" pitchFamily="34" charset="0"/>
            </a:endParaRPr>
          </a:p>
          <a:p>
            <a:pPr marL="0" indent="0" algn="just">
              <a:buNone/>
            </a:pPr>
            <a:r>
              <a:rPr lang="es-ES" sz="1100" dirty="0">
                <a:latin typeface="Arial" panose="020B0604020202020204" pitchFamily="34" charset="0"/>
                <a:cs typeface="Arial" panose="020B0604020202020204" pitchFamily="34" charset="0"/>
              </a:rPr>
              <a:t>Son ejercicios destinados a introducir a las personas participantes en la sesión, se realizaron juegos y actividades físicas individuales y grupales, con el fin de cohesionar el grupo y facilitar que las mismas sientan y se situaran en el presente, el "aquí y ahora". Esta fase permitió también observar las características de cada participante, así como el funcionamiento, en primera observación de cómo funcionaba el grupo en sí. </a:t>
            </a:r>
            <a:endParaRPr lang="es-ES" sz="1100" dirty="0" smtClean="0">
              <a:latin typeface="Arial" panose="020B0604020202020204" pitchFamily="34" charset="0"/>
              <a:cs typeface="Arial" panose="020B0604020202020204" pitchFamily="34" charset="0"/>
            </a:endParaRPr>
          </a:p>
          <a:p>
            <a:pPr marL="0" indent="0" algn="just">
              <a:buNone/>
            </a:pPr>
            <a:r>
              <a:rPr lang="es-ES" sz="1100" dirty="0" smtClean="0">
                <a:latin typeface="Arial" panose="020B0604020202020204" pitchFamily="34" charset="0"/>
                <a:cs typeface="Arial" panose="020B0604020202020204" pitchFamily="34" charset="0"/>
              </a:rPr>
              <a:t>Al </a:t>
            </a:r>
            <a:r>
              <a:rPr lang="es-ES" sz="1100" dirty="0">
                <a:latin typeface="Arial" panose="020B0604020202020204" pitchFamily="34" charset="0"/>
                <a:cs typeface="Arial" panose="020B0604020202020204" pitchFamily="34" charset="0"/>
              </a:rPr>
              <a:t>mismo tiempo, se realizaron pequeñas entrevistas personales con cada participante, a fin de conocer sus expectativas y problemática personal.</a:t>
            </a:r>
          </a:p>
          <a:p>
            <a:pPr marL="0" indent="0" algn="just">
              <a:buNone/>
            </a:pPr>
            <a:r>
              <a:rPr lang="es-ES" sz="1100" dirty="0" smtClean="0">
                <a:latin typeface="Arial" panose="020B0604020202020204" pitchFamily="34" charset="0"/>
                <a:cs typeface="Arial" panose="020B0604020202020204" pitchFamily="34" charset="0"/>
              </a:rPr>
              <a:t>Segunda </a:t>
            </a:r>
            <a:r>
              <a:rPr lang="es-ES" sz="1100" dirty="0">
                <a:latin typeface="Arial" panose="020B0604020202020204" pitchFamily="34" charset="0"/>
                <a:cs typeface="Arial" panose="020B0604020202020204" pitchFamily="34" charset="0"/>
              </a:rPr>
              <a:t>fase:</a:t>
            </a:r>
          </a:p>
          <a:p>
            <a:pPr marL="0" indent="0" algn="just">
              <a:buNone/>
            </a:pPr>
            <a:r>
              <a:rPr lang="es-ES" sz="1100" dirty="0">
                <a:latin typeface="Arial" panose="020B0604020202020204" pitchFamily="34" charset="0"/>
                <a:cs typeface="Arial" panose="020B0604020202020204" pitchFamily="34" charset="0"/>
              </a:rPr>
              <a:t>- Puesta en escena: Se trató del momento terapéutico en el que las personas participantes que lo desearon, previa exposición de su problemática, pasaron a escenificarla y buscar soluciones alternativas a aquellas que quedaron sin resolver o se resolvieron de forma insatisfactoria.</a:t>
            </a:r>
          </a:p>
          <a:p>
            <a:pPr marL="0" indent="0" algn="just">
              <a:buNone/>
            </a:pPr>
            <a:r>
              <a:rPr lang="es-ES" sz="1100" dirty="0">
                <a:latin typeface="Arial" panose="020B0604020202020204" pitchFamily="34" charset="0"/>
                <a:cs typeface="Arial" panose="020B0604020202020204" pitchFamily="34" charset="0"/>
              </a:rPr>
              <a:t>- En esta fase se utilizaron diferentes técnicas, tanto teatrales como drama-terapéuticas, según las necesidades que se observaron en cada persona.</a:t>
            </a:r>
          </a:p>
          <a:p>
            <a:pPr marL="0" indent="0" algn="just">
              <a:buNone/>
            </a:pPr>
            <a:r>
              <a:rPr lang="es-ES" sz="1100" dirty="0">
                <a:latin typeface="Arial" panose="020B0604020202020204" pitchFamily="34" charset="0"/>
                <a:cs typeface="Arial" panose="020B0604020202020204" pitchFamily="34" charset="0"/>
              </a:rPr>
              <a:t>Tercera Fase:</a:t>
            </a:r>
          </a:p>
          <a:p>
            <a:pPr marL="0" indent="0" algn="just">
              <a:buNone/>
            </a:pPr>
            <a:r>
              <a:rPr lang="es-ES" sz="1100" dirty="0">
                <a:latin typeface="Arial" panose="020B0604020202020204" pitchFamily="34" charset="0"/>
                <a:cs typeface="Arial" panose="020B0604020202020204" pitchFamily="34" charset="0"/>
              </a:rPr>
              <a:t>- Comentarios: Se trató de una fase participativa, en el que cada persona dio su punto de vista sobre lo que han sentido y cómo les ha afectado las diferentes situaciones escenificadas. Sirvió para ver los problemas desde otro punto de vista, tanto personales como ajenos, e igualmente tiene una carga terapéutica. Con esta fase se cierra la sesión.</a:t>
            </a:r>
          </a:p>
          <a:p>
            <a:pPr marL="0" indent="0" algn="just">
              <a:buNone/>
            </a:pPr>
            <a:r>
              <a:rPr lang="es-ES" sz="1100" dirty="0">
                <a:latin typeface="Arial" panose="020B0604020202020204" pitchFamily="34" charset="0"/>
                <a:cs typeface="Arial" panose="020B0604020202020204" pitchFamily="34" charset="0"/>
              </a:rPr>
              <a:t>Lo que se buscaba es que las personas participantes reconocieran, visualizaran y estuvieran en disposición de corregir pautas de comportamiento que pueden ser nocivas para sí mismas. Ayuda al empoderamiento y a superar dificultades y traumas personales que van arrastrando en su vida cotidiana.</a:t>
            </a:r>
          </a:p>
          <a:p>
            <a:pPr marL="0" indent="0" algn="just">
              <a:buNone/>
            </a:pPr>
            <a:r>
              <a:rPr lang="es-ES" sz="1100" dirty="0">
                <a:latin typeface="Arial" panose="020B0604020202020204" pitchFamily="34" charset="0"/>
                <a:cs typeface="Arial" panose="020B0604020202020204" pitchFamily="34" charset="0"/>
              </a:rPr>
              <a:t>Con este método de trabajo, además, se buscaba despertar en la persona, aquellos aspectos que pueden hacer su vida más rica en actividades más constructivas, a empatizar con los demás, y a la búsqueda y refuerzo de aquello que les emociona y que realmente les motiva. Igualmente, se buscaba trabajar la confianza en el grupo, así como a aceptar las singularidades de cada cual.</a:t>
            </a:r>
          </a:p>
          <a:p>
            <a:pPr marL="0" indent="0" algn="just">
              <a:buNone/>
            </a:pPr>
            <a:r>
              <a:rPr lang="es-ES" sz="1100" dirty="0">
                <a:latin typeface="Arial" panose="020B0604020202020204" pitchFamily="34" charset="0"/>
                <a:cs typeface="Arial" panose="020B0604020202020204" pitchFamily="34" charset="0"/>
              </a:rPr>
              <a:t>En estas actividades participaron un total de </a:t>
            </a:r>
            <a:r>
              <a:rPr lang="es-ES" sz="1100" dirty="0" smtClean="0">
                <a:latin typeface="Arial" panose="020B0604020202020204" pitchFamily="34" charset="0"/>
                <a:cs typeface="Arial" panose="020B0604020202020204" pitchFamily="34" charset="0"/>
              </a:rPr>
              <a:t>13 participantes, 6 </a:t>
            </a:r>
            <a:r>
              <a:rPr lang="es-ES" sz="1100" dirty="0">
                <a:latin typeface="Arial" panose="020B0604020202020204" pitchFamily="34" charset="0"/>
                <a:cs typeface="Arial" panose="020B0604020202020204" pitchFamily="34" charset="0"/>
              </a:rPr>
              <a:t>en el CIEM La </a:t>
            </a:r>
            <a:r>
              <a:rPr lang="es-ES" sz="1100" dirty="0" err="1">
                <a:latin typeface="Arial" panose="020B0604020202020204" pitchFamily="34" charset="0"/>
                <a:cs typeface="Arial" panose="020B0604020202020204" pitchFamily="34" charset="0"/>
              </a:rPr>
              <a:t>Montañeta</a:t>
            </a:r>
            <a:r>
              <a:rPr lang="es-ES" sz="1100" dirty="0">
                <a:latin typeface="Arial" panose="020B0604020202020204" pitchFamily="34" charset="0"/>
                <a:cs typeface="Arial" panose="020B0604020202020204" pitchFamily="34" charset="0"/>
              </a:rPr>
              <a:t> y 7 participantes en el CIEM Valle Tabares.   </a:t>
            </a:r>
          </a:p>
          <a:p>
            <a:pPr marL="0" indent="0">
              <a:buNone/>
            </a:pPr>
            <a:endParaRPr lang="es-ES" dirty="0"/>
          </a:p>
          <a:p>
            <a:endParaRPr lang="es-ES" dirty="0"/>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711522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275166"/>
            <a:ext cx="10515600" cy="4901797"/>
          </a:xfrm>
        </p:spPr>
        <p:txBody>
          <a:bodyPr>
            <a:normAutofit/>
          </a:bodyPr>
          <a:lstStyle/>
          <a:p>
            <a:pPr marL="0" indent="0" algn="just">
              <a:buNone/>
            </a:pPr>
            <a:endParaRPr lang="es-ES" sz="1100" dirty="0" smtClean="0">
              <a:latin typeface="Arial" panose="020B0604020202020204" pitchFamily="34" charset="0"/>
              <a:cs typeface="Arial" panose="020B0604020202020204" pitchFamily="34" charset="0"/>
            </a:endParaRPr>
          </a:p>
          <a:p>
            <a:pPr marL="0" indent="0" algn="just">
              <a:buNone/>
            </a:pPr>
            <a:r>
              <a:rPr lang="es-ES" sz="1100" dirty="0" smtClean="0">
                <a:latin typeface="Arial" panose="020B0604020202020204" pitchFamily="34" charset="0"/>
                <a:cs typeface="Arial" panose="020B0604020202020204" pitchFamily="34" charset="0"/>
              </a:rPr>
              <a:t>3ª </a:t>
            </a:r>
            <a:r>
              <a:rPr lang="es-ES" sz="1100" dirty="0">
                <a:latin typeface="Arial" panose="020B0604020202020204" pitchFamily="34" charset="0"/>
                <a:cs typeface="Arial" panose="020B0604020202020204" pitchFamily="34" charset="0"/>
              </a:rPr>
              <a:t>ACTIVIDAD: </a:t>
            </a:r>
            <a:r>
              <a:rPr lang="es-ES" sz="1100" b="1" dirty="0">
                <a:latin typeface="Arial" panose="020B0604020202020204" pitchFamily="34" charset="0"/>
                <a:cs typeface="Arial" panose="020B0604020202020204" pitchFamily="34" charset="0"/>
              </a:rPr>
              <a:t>“SENDEROS SOLIDARIOS”</a:t>
            </a:r>
            <a:r>
              <a:rPr lang="es-ES" sz="1100" dirty="0">
                <a:latin typeface="Arial" panose="020B0604020202020204" pitchFamily="34" charset="0"/>
                <a:cs typeface="Arial" panose="020B0604020202020204" pitchFamily="34" charset="0"/>
              </a:rPr>
              <a:t> con la asociación ATELSAM</a:t>
            </a:r>
          </a:p>
          <a:p>
            <a:pPr marL="0" indent="0" algn="just">
              <a:buNone/>
            </a:pPr>
            <a:r>
              <a:rPr lang="es-ES" sz="1100" dirty="0">
                <a:latin typeface="Arial" panose="020B0604020202020204" pitchFamily="34" charset="0"/>
                <a:cs typeface="Arial" panose="020B0604020202020204" pitchFamily="34" charset="0"/>
              </a:rPr>
              <a:t> </a:t>
            </a:r>
          </a:p>
          <a:p>
            <a:pPr marL="0" indent="0" algn="just">
              <a:buNone/>
            </a:pPr>
            <a:r>
              <a:rPr lang="es-ES" sz="1100" dirty="0">
                <a:latin typeface="Arial" panose="020B0604020202020204" pitchFamily="34" charset="0"/>
                <a:cs typeface="Arial" panose="020B0604020202020204" pitchFamily="34" charset="0"/>
              </a:rPr>
              <a:t>Participación por parte de nuestros jóvenes y nuestras jóvenes en la realización de una “caminata” por el sendero de “Montaña Grande” en el municipio de </a:t>
            </a:r>
            <a:r>
              <a:rPr lang="es-ES" sz="1100" dirty="0" err="1">
                <a:latin typeface="Arial" panose="020B0604020202020204" pitchFamily="34" charset="0"/>
                <a:cs typeface="Arial" panose="020B0604020202020204" pitchFamily="34" charset="0"/>
              </a:rPr>
              <a:t>Güimar</a:t>
            </a:r>
            <a:r>
              <a:rPr lang="es-ES" sz="1100" dirty="0">
                <a:latin typeface="Arial" panose="020B0604020202020204" pitchFamily="34" charset="0"/>
                <a:cs typeface="Arial" panose="020B0604020202020204" pitchFamily="34" charset="0"/>
              </a:rPr>
              <a:t>, en la Isla de Tenerife como voluntarios y voluntarias de apoyo, junto con personas jóvenes de la Asociación ATELSAM, realizada el 22 de octubre de 2022.</a:t>
            </a:r>
          </a:p>
          <a:p>
            <a:pPr marL="0" indent="0" algn="just">
              <a:buNone/>
            </a:pPr>
            <a:r>
              <a:rPr lang="es-ES" sz="1100" dirty="0">
                <a:latin typeface="Arial" panose="020B0604020202020204" pitchFamily="34" charset="0"/>
                <a:cs typeface="Arial" panose="020B0604020202020204" pitchFamily="34" charset="0"/>
              </a:rPr>
              <a:t>La Fundación colaboró, además, facilitando el “transporte” y el “picnic”. </a:t>
            </a:r>
          </a:p>
          <a:p>
            <a:pPr marL="0" indent="0" algn="just">
              <a:buNone/>
            </a:pPr>
            <a:r>
              <a:rPr lang="es-ES" sz="1100" dirty="0">
                <a:latin typeface="Arial" panose="020B0604020202020204" pitchFamily="34" charset="0"/>
                <a:cs typeface="Arial" panose="020B0604020202020204" pitchFamily="34" charset="0"/>
              </a:rPr>
              <a:t>En estas actividades participaron un total de 6 participantes de los GCE de la Fundación.    </a:t>
            </a:r>
          </a:p>
          <a:p>
            <a:pPr marL="0" indent="0" algn="just">
              <a:buNone/>
            </a:pPr>
            <a:r>
              <a:rPr lang="es-ES_tradnl" sz="1100" b="1" dirty="0">
                <a:latin typeface="Arial" panose="020B0604020202020204" pitchFamily="34" charset="0"/>
                <a:cs typeface="Arial" panose="020B0604020202020204" pitchFamily="34" charset="0"/>
              </a:rPr>
              <a:t> </a:t>
            </a:r>
            <a:endParaRPr lang="es-ES_tradnl" sz="1100" b="1" dirty="0" smtClean="0">
              <a:latin typeface="Arial" panose="020B0604020202020204" pitchFamily="34" charset="0"/>
              <a:cs typeface="Arial" panose="020B0604020202020204" pitchFamily="34" charset="0"/>
            </a:endParaRPr>
          </a:p>
          <a:p>
            <a:pPr marL="0" indent="0" algn="just">
              <a:buNone/>
            </a:pPr>
            <a:endParaRPr lang="es-ES" sz="1100" dirty="0">
              <a:latin typeface="Arial" panose="020B0604020202020204" pitchFamily="34" charset="0"/>
              <a:cs typeface="Arial" panose="020B0604020202020204" pitchFamily="34" charset="0"/>
            </a:endParaRPr>
          </a:p>
          <a:p>
            <a:pPr marL="0" indent="0" algn="just">
              <a:buNone/>
            </a:pPr>
            <a:r>
              <a:rPr lang="es-ES_tradnl" sz="1100" b="1" dirty="0">
                <a:latin typeface="Arial" panose="020B0604020202020204" pitchFamily="34" charset="0"/>
                <a:cs typeface="Arial" panose="020B0604020202020204" pitchFamily="34" charset="0"/>
              </a:rPr>
              <a:t>VI.5. Día </a:t>
            </a:r>
            <a:r>
              <a:rPr lang="es-ES" sz="1100" b="1" dirty="0">
                <a:latin typeface="Arial" panose="020B0604020202020204" pitchFamily="34" charset="0"/>
                <a:cs typeface="Arial" panose="020B0604020202020204" pitchFamily="34" charset="0"/>
              </a:rPr>
              <a:t>20 de noviembre, Día universal del niño</a:t>
            </a:r>
            <a:r>
              <a:rPr lang="es-ES" sz="1100" dirty="0">
                <a:latin typeface="Arial" panose="020B0604020202020204" pitchFamily="34" charset="0"/>
                <a:cs typeface="Arial" panose="020B0604020202020204" pitchFamily="34" charset="0"/>
              </a:rPr>
              <a:t>: </a:t>
            </a:r>
          </a:p>
          <a:p>
            <a:pPr marL="0" indent="0" algn="just">
              <a:buNone/>
            </a:pPr>
            <a:r>
              <a:rPr lang="es-ES" sz="1100" dirty="0">
                <a:latin typeface="Arial" panose="020B0604020202020204" pitchFamily="34" charset="0"/>
                <a:cs typeface="Arial" panose="020B0604020202020204" pitchFamily="34" charset="0"/>
              </a:rPr>
              <a:t>La Fundación realizó y difundió un vídeo en sus RRSS, visibilizando los derechos de las niñas y los niños con motivo de la celebración del día universal del niño el 20 de noviembre</a:t>
            </a:r>
            <a:endParaRPr lang="es-ES" sz="1100" dirty="0"/>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17011974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275166"/>
            <a:ext cx="10515600" cy="4901797"/>
          </a:xfrm>
        </p:spPr>
        <p:txBody>
          <a:bodyPr>
            <a:normAutofit/>
          </a:bodyPr>
          <a:lstStyle/>
          <a:p>
            <a:pPr marL="0" indent="0" algn="just">
              <a:buNone/>
            </a:pPr>
            <a:endParaRPr lang="es-ES_tradnl" sz="1100" b="1" dirty="0">
              <a:latin typeface="Arial" panose="020B0604020202020204" pitchFamily="34" charset="0"/>
              <a:cs typeface="Arial" panose="020B0604020202020204" pitchFamily="34" charset="0"/>
            </a:endParaRPr>
          </a:p>
          <a:p>
            <a:pPr marL="0" indent="0" algn="just">
              <a:buNone/>
            </a:pPr>
            <a:endParaRPr lang="es-ES_tradnl" sz="1100" b="1" dirty="0">
              <a:latin typeface="Arial" panose="020B0604020202020204" pitchFamily="34" charset="0"/>
              <a:cs typeface="Arial" panose="020B0604020202020204" pitchFamily="34" charset="0"/>
            </a:endParaRPr>
          </a:p>
          <a:p>
            <a:pPr marL="0" indent="0" algn="just">
              <a:buNone/>
            </a:pPr>
            <a:r>
              <a:rPr lang="es-ES_tradnl" sz="1100" b="1" dirty="0" smtClean="0">
                <a:latin typeface="Arial" panose="020B0604020202020204" pitchFamily="34" charset="0"/>
                <a:cs typeface="Arial" panose="020B0604020202020204" pitchFamily="34" charset="0"/>
              </a:rPr>
              <a:t>VI.6. </a:t>
            </a:r>
            <a:r>
              <a:rPr lang="es-ES_tradnl" sz="1100" b="1" dirty="0">
                <a:latin typeface="Arial" panose="020B0604020202020204" pitchFamily="34" charset="0"/>
                <a:cs typeface="Arial" panose="020B0604020202020204" pitchFamily="34" charset="0"/>
              </a:rPr>
              <a:t>Día </a:t>
            </a:r>
            <a:r>
              <a:rPr lang="es-ES" sz="1100" b="1" dirty="0">
                <a:latin typeface="Arial" panose="020B0604020202020204" pitchFamily="34" charset="0"/>
                <a:cs typeface="Arial" panose="020B0604020202020204" pitchFamily="34" charset="0"/>
              </a:rPr>
              <a:t>25 Día contra la violencia machista</a:t>
            </a:r>
            <a:r>
              <a:rPr lang="es-ES" sz="1100" dirty="0">
                <a:latin typeface="Arial" panose="020B0604020202020204" pitchFamily="34" charset="0"/>
                <a:cs typeface="Arial" panose="020B0604020202020204" pitchFamily="34" charset="0"/>
              </a:rPr>
              <a:t>: </a:t>
            </a:r>
          </a:p>
          <a:p>
            <a:pPr marL="0" indent="0" algn="just">
              <a:buNone/>
            </a:pPr>
            <a:r>
              <a:rPr lang="es-ES" sz="1100" dirty="0">
                <a:latin typeface="Arial" panose="020B0604020202020204" pitchFamily="34" charset="0"/>
                <a:cs typeface="Arial" panose="020B0604020202020204" pitchFamily="34" charset="0"/>
              </a:rPr>
              <a:t>Con motivo del día contra la violencia machista, la Fundación dio difusión al spot de un minuto de duración, de la cantautora canaria Marta </a:t>
            </a:r>
            <a:r>
              <a:rPr lang="es-ES" sz="1100" dirty="0" err="1">
                <a:latin typeface="Arial" panose="020B0604020202020204" pitchFamily="34" charset="0"/>
                <a:cs typeface="Arial" panose="020B0604020202020204" pitchFamily="34" charset="0"/>
              </a:rPr>
              <a:t>Umpiérrez</a:t>
            </a:r>
            <a:r>
              <a:rPr lang="es-ES" sz="1100" dirty="0">
                <a:latin typeface="Arial" panose="020B0604020202020204" pitchFamily="34" charset="0"/>
                <a:cs typeface="Arial" panose="020B0604020202020204" pitchFamily="34" charset="0"/>
              </a:rPr>
              <a:t>, titulado “Juventud contra la violencia machista</a:t>
            </a:r>
            <a:r>
              <a:rPr lang="es-ES" sz="1100" dirty="0" smtClean="0">
                <a:latin typeface="Arial" panose="020B0604020202020204" pitchFamily="34" charset="0"/>
                <a:cs typeface="Arial" panose="020B0604020202020204" pitchFamily="34" charset="0"/>
              </a:rPr>
              <a:t>”.</a:t>
            </a:r>
          </a:p>
          <a:p>
            <a:pPr marL="0" indent="0">
              <a:buNone/>
            </a:pPr>
            <a:endParaRPr lang="es-ES_tradnl" sz="1100" b="1" dirty="0" smtClean="0">
              <a:latin typeface="Arial" panose="020B0604020202020204" pitchFamily="34" charset="0"/>
              <a:cs typeface="Arial" panose="020B0604020202020204" pitchFamily="34" charset="0"/>
            </a:endParaRPr>
          </a:p>
          <a:p>
            <a:pPr marL="0" indent="0" algn="just">
              <a:buNone/>
            </a:pPr>
            <a:r>
              <a:rPr lang="es-ES_tradnl" sz="1100" b="1" dirty="0" smtClean="0">
                <a:latin typeface="Arial" panose="020B0604020202020204" pitchFamily="34" charset="0"/>
                <a:cs typeface="Arial" panose="020B0604020202020204" pitchFamily="34" charset="0"/>
              </a:rPr>
              <a:t>VII.7. </a:t>
            </a:r>
            <a:r>
              <a:rPr lang="es-ES_tradnl" sz="1100" b="1" dirty="0">
                <a:latin typeface="Arial" panose="020B0604020202020204" pitchFamily="34" charset="0"/>
                <a:cs typeface="Arial" panose="020B0604020202020204" pitchFamily="34" charset="0"/>
              </a:rPr>
              <a:t>ACTIVIDADES DÍA DE LOS DERECHOS </a:t>
            </a:r>
            <a:r>
              <a:rPr lang="es-ES_tradnl" sz="1100" b="1" dirty="0" smtClean="0">
                <a:latin typeface="Arial" panose="020B0604020202020204" pitchFamily="34" charset="0"/>
                <a:cs typeface="Arial" panose="020B0604020202020204" pitchFamily="34" charset="0"/>
              </a:rPr>
              <a:t>HUMANOS</a:t>
            </a:r>
            <a:endParaRPr lang="es-ES" sz="1100" dirty="0">
              <a:latin typeface="Arial" panose="020B0604020202020204" pitchFamily="34" charset="0"/>
              <a:cs typeface="Arial" panose="020B0604020202020204" pitchFamily="34" charset="0"/>
            </a:endParaRPr>
          </a:p>
          <a:p>
            <a:pPr marL="0" indent="0" algn="just">
              <a:buNone/>
            </a:pPr>
            <a:r>
              <a:rPr lang="es-ES" sz="1100" dirty="0">
                <a:latin typeface="Arial" panose="020B0604020202020204" pitchFamily="34" charset="0"/>
                <a:cs typeface="Arial" panose="020B0604020202020204" pitchFamily="34" charset="0"/>
              </a:rPr>
              <a:t>Con motivo del día 10 de diciembre de los Derechos Humanos, en la Fundación se realizaron diferentes actividades a lo largo de varias semanas:</a:t>
            </a:r>
          </a:p>
          <a:p>
            <a:pPr marL="0" indent="0" algn="just">
              <a:buNone/>
            </a:pPr>
            <a:r>
              <a:rPr lang="es-ES" sz="1100" dirty="0" smtClean="0">
                <a:latin typeface="Arial" panose="020B0604020202020204" pitchFamily="34" charset="0"/>
                <a:cs typeface="Arial" panose="020B0604020202020204" pitchFamily="34" charset="0"/>
              </a:rPr>
              <a:t>1ª ACTIVIDAD</a:t>
            </a:r>
            <a:r>
              <a:rPr lang="es-ES" sz="1100" b="1" dirty="0">
                <a:latin typeface="Arial" panose="020B0604020202020204" pitchFamily="34" charset="0"/>
                <a:cs typeface="Arial" panose="020B0604020202020204" pitchFamily="34" charset="0"/>
              </a:rPr>
              <a:t>: “TALLER DE CREACIÓN DE CORTOMETRAJES”</a:t>
            </a:r>
            <a:r>
              <a:rPr lang="es-ES" sz="1100" dirty="0">
                <a:latin typeface="Arial" panose="020B0604020202020204" pitchFamily="34" charset="0"/>
                <a:cs typeface="Arial" panose="020B0604020202020204" pitchFamily="34" charset="0"/>
              </a:rPr>
              <a:t>. Se impartieron diversos Talleres de 3 y 4 días para nuestras personas menores, tanto en Gran Canaria como en Tenerife, de 10 horas de duración, de creación de cortometrajes desde el inicio hasta la fase final de montaje del mismo. Se realizaron:</a:t>
            </a:r>
          </a:p>
          <a:p>
            <a:pPr marL="0" indent="0">
              <a:buNone/>
            </a:pPr>
            <a:r>
              <a:rPr lang="es-ES" sz="1100" dirty="0" smtClean="0">
                <a:latin typeface="Arial" panose="020B0604020202020204" pitchFamily="34" charset="0"/>
                <a:cs typeface="Arial" panose="020B0604020202020204" pitchFamily="34" charset="0"/>
              </a:rPr>
              <a:t>En </a:t>
            </a:r>
            <a:r>
              <a:rPr lang="es-ES" sz="1100" dirty="0">
                <a:latin typeface="Arial" panose="020B0604020202020204" pitchFamily="34" charset="0"/>
                <a:cs typeface="Arial" panose="020B0604020202020204" pitchFamily="34" charset="0"/>
              </a:rPr>
              <a:t>el Centro Atlántico de la Juventud (La Laguna) para los GCE y CMA, los días 7, 8, 9 y 10 de noviembre, y en Las Palmas, en el GCE </a:t>
            </a:r>
            <a:r>
              <a:rPr lang="es-ES" sz="1100" dirty="0" err="1">
                <a:latin typeface="Arial" panose="020B0604020202020204" pitchFamily="34" charset="0"/>
                <a:cs typeface="Arial" panose="020B0604020202020204" pitchFamily="34" charset="0"/>
              </a:rPr>
              <a:t>Guaydil</a:t>
            </a:r>
            <a:r>
              <a:rPr lang="es-ES" sz="1100" dirty="0">
                <a:latin typeface="Arial" panose="020B0604020202020204" pitchFamily="34" charset="0"/>
                <a:cs typeface="Arial" panose="020B0604020202020204" pitchFamily="34" charset="0"/>
              </a:rPr>
              <a:t>, los días 14, 15, y 16 de noviembre (ambos en horario de tarde)</a:t>
            </a:r>
          </a:p>
          <a:p>
            <a:pPr marL="0" indent="0">
              <a:buNone/>
            </a:pPr>
            <a:r>
              <a:rPr lang="es-ES" sz="1100" dirty="0">
                <a:latin typeface="Arial" panose="020B0604020202020204" pitchFamily="34" charset="0"/>
                <a:cs typeface="Arial" panose="020B0604020202020204" pitchFamily="34" charset="0"/>
              </a:rPr>
              <a:t>En el CIEM Valle Tabares, los días 21, 22 y 23 de noviembre, y en el CIEM La </a:t>
            </a:r>
            <a:r>
              <a:rPr lang="es-ES" sz="1100" dirty="0" err="1">
                <a:latin typeface="Arial" panose="020B0604020202020204" pitchFamily="34" charset="0"/>
                <a:cs typeface="Arial" panose="020B0604020202020204" pitchFamily="34" charset="0"/>
              </a:rPr>
              <a:t>Montañeta</a:t>
            </a:r>
            <a:r>
              <a:rPr lang="es-ES" sz="1100" dirty="0">
                <a:latin typeface="Arial" panose="020B0604020202020204" pitchFamily="34" charset="0"/>
                <a:cs typeface="Arial" panose="020B0604020202020204" pitchFamily="34" charset="0"/>
              </a:rPr>
              <a:t>, los días 28, 29, y 30 de noviembre (en horario de tarde).</a:t>
            </a:r>
          </a:p>
          <a:p>
            <a:pPr marL="0" indent="0">
              <a:buNone/>
            </a:pPr>
            <a:r>
              <a:rPr lang="es-ES" sz="1100" dirty="0" smtClean="0">
                <a:latin typeface="Arial" panose="020B0604020202020204" pitchFamily="34" charset="0"/>
                <a:cs typeface="Arial" panose="020B0604020202020204" pitchFamily="34" charset="0"/>
              </a:rPr>
              <a:t>En </a:t>
            </a:r>
            <a:r>
              <a:rPr lang="es-ES" sz="1100" dirty="0">
                <a:latin typeface="Arial" panose="020B0604020202020204" pitchFamily="34" charset="0"/>
                <a:cs typeface="Arial" panose="020B0604020202020204" pitchFamily="34" charset="0"/>
              </a:rPr>
              <a:t>estas actividades participaron un total de </a:t>
            </a:r>
            <a:r>
              <a:rPr lang="es-ES" sz="1100" dirty="0" smtClean="0">
                <a:latin typeface="Arial" panose="020B0604020202020204" pitchFamily="34" charset="0"/>
                <a:cs typeface="Arial" panose="020B0604020202020204" pitchFamily="34" charset="0"/>
              </a:rPr>
              <a:t>30 participantes (24 </a:t>
            </a:r>
            <a:r>
              <a:rPr lang="es-ES" sz="1100" dirty="0">
                <a:latin typeface="Arial" panose="020B0604020202020204" pitchFamily="34" charset="0"/>
                <a:cs typeface="Arial" panose="020B0604020202020204" pitchFamily="34" charset="0"/>
              </a:rPr>
              <a:t>chicos y </a:t>
            </a:r>
            <a:r>
              <a:rPr lang="es-ES" sz="1100" dirty="0" smtClean="0">
                <a:latin typeface="Arial" panose="020B0604020202020204" pitchFamily="34" charset="0"/>
                <a:cs typeface="Arial" panose="020B0604020202020204" pitchFamily="34" charset="0"/>
              </a:rPr>
              <a:t>6 </a:t>
            </a:r>
            <a:r>
              <a:rPr lang="es-ES" sz="1100" dirty="0">
                <a:latin typeface="Arial" panose="020B0604020202020204" pitchFamily="34" charset="0"/>
                <a:cs typeface="Arial" panose="020B0604020202020204" pitchFamily="34" charset="0"/>
              </a:rPr>
              <a:t>chicas</a:t>
            </a:r>
            <a:r>
              <a:rPr lang="es-ES" sz="1100" dirty="0" smtClean="0">
                <a:latin typeface="Arial" panose="020B0604020202020204" pitchFamily="34" charset="0"/>
                <a:cs typeface="Arial" panose="020B0604020202020204" pitchFamily="34" charset="0"/>
              </a:rPr>
              <a:t>)</a:t>
            </a:r>
            <a:endParaRPr lang="es-ES" sz="1100" dirty="0">
              <a:latin typeface="Arial" panose="020B0604020202020204" pitchFamily="34" charset="0"/>
              <a:cs typeface="Arial" panose="020B0604020202020204" pitchFamily="34" charset="0"/>
            </a:endParaRPr>
          </a:p>
          <a:p>
            <a:pPr marL="0" indent="0">
              <a:buNone/>
            </a:pPr>
            <a:r>
              <a:rPr lang="es-ES" sz="1100" dirty="0">
                <a:latin typeface="Arial" panose="020B0604020202020204" pitchFamily="34" charset="0"/>
                <a:cs typeface="Arial" panose="020B0604020202020204" pitchFamily="34" charset="0"/>
              </a:rPr>
              <a:t>Al finalizar los talleres se editaron los cortos resultantes, con el objetivo de publicarlos el día 10 de diciembre, en la celebración del Día Mundial de los Derechos Humanos.</a:t>
            </a:r>
          </a:p>
          <a:p>
            <a:pPr marL="0" indent="0">
              <a:buNone/>
            </a:pPr>
            <a:endParaRPr lang="es-ES" sz="1100" dirty="0">
              <a:latin typeface="Arial" panose="020B0604020202020204" pitchFamily="34" charset="0"/>
              <a:cs typeface="Arial" panose="020B0604020202020204" pitchFamily="34" charset="0"/>
            </a:endParaRPr>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29264841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275166"/>
            <a:ext cx="10515600" cy="4901797"/>
          </a:xfrm>
        </p:spPr>
        <p:txBody>
          <a:bodyPr>
            <a:normAutofit/>
          </a:bodyPr>
          <a:lstStyle/>
          <a:p>
            <a:pPr marL="0" indent="0" algn="just">
              <a:buNone/>
            </a:pPr>
            <a:endParaRPr lang="es-ES" sz="1100" dirty="0" smtClean="0">
              <a:latin typeface="Arial" panose="020B0604020202020204" pitchFamily="34" charset="0"/>
              <a:cs typeface="Arial" panose="020B0604020202020204" pitchFamily="34" charset="0"/>
            </a:endParaRPr>
          </a:p>
          <a:p>
            <a:pPr marL="0" indent="0" algn="just">
              <a:buNone/>
            </a:pPr>
            <a:r>
              <a:rPr lang="es-ES" sz="1100" dirty="0" smtClean="0">
                <a:latin typeface="Arial" panose="020B0604020202020204" pitchFamily="34" charset="0"/>
                <a:cs typeface="Arial" panose="020B0604020202020204" pitchFamily="34" charset="0"/>
              </a:rPr>
              <a:t>2ª </a:t>
            </a:r>
            <a:r>
              <a:rPr lang="es-ES" sz="1100" dirty="0">
                <a:latin typeface="Arial" panose="020B0604020202020204" pitchFamily="34" charset="0"/>
                <a:cs typeface="Arial" panose="020B0604020202020204" pitchFamily="34" charset="0"/>
              </a:rPr>
              <a:t>ACTIVIDAD: </a:t>
            </a:r>
            <a:r>
              <a:rPr lang="es-ES" sz="1100" b="1" dirty="0">
                <a:latin typeface="Arial" panose="020B0604020202020204" pitchFamily="34" charset="0"/>
                <a:cs typeface="Arial" panose="020B0604020202020204" pitchFamily="34" charset="0"/>
              </a:rPr>
              <a:t>“CONCURSO DE CORTOMETRAJES”</a:t>
            </a:r>
            <a:r>
              <a:rPr lang="es-ES" sz="1100" dirty="0">
                <a:latin typeface="Arial" panose="020B0604020202020204" pitchFamily="34" charset="0"/>
                <a:cs typeface="Arial" panose="020B0604020202020204" pitchFamily="34" charset="0"/>
              </a:rPr>
              <a:t> sobre “Derechos Humanos”, convocatoria abierta a jóvenes en general. Las Bases fueron publicadas en la plataforma de la Fundación, el 31 de octubre, y el plazo de presentación de solicitudes </a:t>
            </a:r>
            <a:r>
              <a:rPr lang="es-ES" sz="1100" dirty="0" smtClean="0">
                <a:latin typeface="Arial" panose="020B0604020202020204" pitchFamily="34" charset="0"/>
                <a:cs typeface="Arial" panose="020B0604020202020204" pitchFamily="34" charset="0"/>
              </a:rPr>
              <a:t>terminaba </a:t>
            </a:r>
            <a:r>
              <a:rPr lang="es-ES" sz="1100" dirty="0">
                <a:latin typeface="Arial" panose="020B0604020202020204" pitchFamily="34" charset="0"/>
                <a:cs typeface="Arial" panose="020B0604020202020204" pitchFamily="34" charset="0"/>
              </a:rPr>
              <a:t>el 30 de </a:t>
            </a:r>
            <a:r>
              <a:rPr lang="es-ES" sz="1100" dirty="0" smtClean="0">
                <a:latin typeface="Arial" panose="020B0604020202020204" pitchFamily="34" charset="0"/>
                <a:cs typeface="Arial" panose="020B0604020202020204" pitchFamily="34" charset="0"/>
              </a:rPr>
              <a:t>noviembre, pero se amplió hasta el día 8 de diciembre para facilitar la participación. </a:t>
            </a:r>
            <a:endParaRPr lang="es-ES" sz="1100" dirty="0">
              <a:latin typeface="Arial" panose="020B0604020202020204" pitchFamily="34" charset="0"/>
              <a:cs typeface="Arial" panose="020B0604020202020204" pitchFamily="34" charset="0"/>
            </a:endParaRPr>
          </a:p>
          <a:p>
            <a:pPr marL="0" indent="0" algn="just">
              <a:buNone/>
            </a:pPr>
            <a:r>
              <a:rPr lang="es-ES" sz="1100" dirty="0">
                <a:latin typeface="Arial" panose="020B0604020202020204" pitchFamily="34" charset="0"/>
                <a:cs typeface="Arial" panose="020B0604020202020204" pitchFamily="34" charset="0"/>
              </a:rPr>
              <a:t> </a:t>
            </a:r>
            <a:r>
              <a:rPr lang="es-ES_tradnl" sz="1100" dirty="0">
                <a:latin typeface="Arial" panose="020B0604020202020204" pitchFamily="34" charset="0"/>
                <a:cs typeface="Arial" panose="020B0604020202020204" pitchFamily="34" charset="0"/>
              </a:rPr>
              <a:t>E</a:t>
            </a:r>
            <a:r>
              <a:rPr lang="es-ES_tradnl" sz="1100" dirty="0" smtClean="0">
                <a:latin typeface="Arial" panose="020B0604020202020204" pitchFamily="34" charset="0"/>
                <a:cs typeface="Arial" panose="020B0604020202020204" pitchFamily="34" charset="0"/>
              </a:rPr>
              <a:t>l </a:t>
            </a:r>
            <a:r>
              <a:rPr lang="es-ES_tradnl" sz="1100" dirty="0">
                <a:latin typeface="Arial" panose="020B0604020202020204" pitchFamily="34" charset="0"/>
                <a:cs typeface="Arial" panose="020B0604020202020204" pitchFamily="34" charset="0"/>
              </a:rPr>
              <a:t>jurado, estaba compuesto por Dª </a:t>
            </a:r>
            <a:r>
              <a:rPr lang="es-ES_tradnl" sz="1100" dirty="0" err="1">
                <a:latin typeface="Arial" panose="020B0604020202020204" pitchFamily="34" charset="0"/>
                <a:cs typeface="Arial" panose="020B0604020202020204" pitchFamily="34" charset="0"/>
              </a:rPr>
              <a:t>Belimar</a:t>
            </a:r>
            <a:r>
              <a:rPr lang="es-ES_tradnl" sz="1100" dirty="0">
                <a:latin typeface="Arial" panose="020B0604020202020204" pitchFamily="34" charset="0"/>
                <a:cs typeface="Arial" panose="020B0604020202020204" pitchFamily="34" charset="0"/>
              </a:rPr>
              <a:t> Román Rojas (documentalista y Directora de “</a:t>
            </a:r>
            <a:r>
              <a:rPr lang="es-ES_tradnl" sz="1100" dirty="0" err="1">
                <a:latin typeface="Arial" panose="020B0604020202020204" pitchFamily="34" charset="0"/>
                <a:cs typeface="Arial" panose="020B0604020202020204" pitchFamily="34" charset="0"/>
              </a:rPr>
              <a:t>Galápaga</a:t>
            </a:r>
            <a:r>
              <a:rPr lang="es-ES_tradnl" sz="1100" dirty="0">
                <a:latin typeface="Arial" panose="020B0604020202020204" pitchFamily="34" charset="0"/>
                <a:cs typeface="Arial" panose="020B0604020202020204" pitchFamily="34" charset="0"/>
              </a:rPr>
              <a:t> Films”), Dª Paula Pimentel </a:t>
            </a:r>
            <a:r>
              <a:rPr lang="es-ES_tradnl" sz="1100" dirty="0" err="1">
                <a:latin typeface="Arial" panose="020B0604020202020204" pitchFamily="34" charset="0"/>
                <a:cs typeface="Arial" panose="020B0604020202020204" pitchFamily="34" charset="0"/>
              </a:rPr>
              <a:t>Blondet</a:t>
            </a:r>
            <a:r>
              <a:rPr lang="es-ES_tradnl" sz="1100" dirty="0">
                <a:latin typeface="Arial" panose="020B0604020202020204" pitchFamily="34" charset="0"/>
                <a:cs typeface="Arial" panose="020B0604020202020204" pitchFamily="34" charset="0"/>
              </a:rPr>
              <a:t>, (integrante de la A. Puente Humano), y D. Iván López </a:t>
            </a:r>
            <a:r>
              <a:rPr lang="es-ES_tradnl" sz="1100" dirty="0" smtClean="0">
                <a:latin typeface="Arial" panose="020B0604020202020204" pitchFamily="34" charset="0"/>
                <a:cs typeface="Arial" panose="020B0604020202020204" pitchFamily="34" charset="0"/>
              </a:rPr>
              <a:t>González (Director </a:t>
            </a:r>
            <a:r>
              <a:rPr lang="es-ES_tradnl" sz="1100" dirty="0">
                <a:latin typeface="Arial" panose="020B0604020202020204" pitchFamily="34" charset="0"/>
                <a:cs typeface="Arial" panose="020B0604020202020204" pitchFamily="34" charset="0"/>
              </a:rPr>
              <a:t>de cine</a:t>
            </a:r>
            <a:r>
              <a:rPr lang="es-ES_tradnl" sz="1100" dirty="0" smtClean="0">
                <a:latin typeface="Arial" panose="020B0604020202020204" pitchFamily="34" charset="0"/>
                <a:cs typeface="Arial" panose="020B0604020202020204" pitchFamily="34" charset="0"/>
              </a:rPr>
              <a:t>). </a:t>
            </a:r>
            <a:r>
              <a:rPr lang="es-ES" sz="1100" dirty="0">
                <a:latin typeface="Arial" panose="020B0604020202020204" pitchFamily="34" charset="0"/>
                <a:cs typeface="Arial" panose="020B0604020202020204" pitchFamily="34" charset="0"/>
              </a:rPr>
              <a:t>El fallo del jurado con las personas ganadoras se obtuvo el 9 de diciembre y salió publicado el </a:t>
            </a:r>
            <a:r>
              <a:rPr lang="es-ES" sz="1100" dirty="0" smtClean="0">
                <a:latin typeface="Arial" panose="020B0604020202020204" pitchFamily="34" charset="0"/>
                <a:cs typeface="Arial" panose="020B0604020202020204" pitchFamily="34" charset="0"/>
              </a:rPr>
              <a:t>12 </a:t>
            </a:r>
            <a:r>
              <a:rPr lang="es-ES" sz="1100" dirty="0">
                <a:latin typeface="Arial" panose="020B0604020202020204" pitchFamily="34" charset="0"/>
                <a:cs typeface="Arial" panose="020B0604020202020204" pitchFamily="34" charset="0"/>
              </a:rPr>
              <a:t>de </a:t>
            </a:r>
            <a:r>
              <a:rPr lang="es-ES" sz="1100" dirty="0" smtClean="0">
                <a:latin typeface="Arial" panose="020B0604020202020204" pitchFamily="34" charset="0"/>
                <a:cs typeface="Arial" panose="020B0604020202020204" pitchFamily="34" charset="0"/>
              </a:rPr>
              <a:t>diciembre de 2022.</a:t>
            </a:r>
            <a:endParaRPr lang="es-ES" sz="1100" dirty="0">
              <a:latin typeface="Arial" panose="020B0604020202020204" pitchFamily="34" charset="0"/>
              <a:cs typeface="Arial" panose="020B0604020202020204" pitchFamily="34" charset="0"/>
            </a:endParaRPr>
          </a:p>
          <a:p>
            <a:pPr marL="0" indent="0" algn="just">
              <a:buNone/>
            </a:pPr>
            <a:r>
              <a:rPr lang="es-ES" sz="1100" dirty="0">
                <a:latin typeface="Arial" panose="020B0604020202020204" pitchFamily="34" charset="0"/>
                <a:cs typeface="Arial" panose="020B0604020202020204" pitchFamily="34" charset="0"/>
              </a:rPr>
              <a:t> </a:t>
            </a:r>
            <a:r>
              <a:rPr lang="es-ES" sz="1100" dirty="0" smtClean="0">
                <a:latin typeface="Arial" panose="020B0604020202020204" pitchFamily="34" charset="0"/>
                <a:cs typeface="Arial" panose="020B0604020202020204" pitchFamily="34" charset="0"/>
              </a:rPr>
              <a:t>La </a:t>
            </a:r>
            <a:r>
              <a:rPr lang="es-ES" sz="1100" dirty="0">
                <a:latin typeface="Arial" panose="020B0604020202020204" pitchFamily="34" charset="0"/>
                <a:cs typeface="Arial" panose="020B0604020202020204" pitchFamily="34" charset="0"/>
              </a:rPr>
              <a:t>dotación de los premios fue: 1er premio 2000€, 2º premio 1500€ y 3er premio 1000€</a:t>
            </a:r>
          </a:p>
          <a:p>
            <a:pPr marL="0" indent="0" algn="just">
              <a:buNone/>
            </a:pPr>
            <a:r>
              <a:rPr lang="es-ES" sz="1200" dirty="0" smtClean="0">
                <a:latin typeface="Arial" panose="020B0604020202020204" pitchFamily="34" charset="0"/>
                <a:cs typeface="Arial" panose="020B0604020202020204" pitchFamily="34" charset="0"/>
              </a:rPr>
              <a:t>Se </a:t>
            </a:r>
            <a:r>
              <a:rPr lang="es-ES" sz="1200" dirty="0">
                <a:latin typeface="Arial" panose="020B0604020202020204" pitchFamily="34" charset="0"/>
                <a:cs typeface="Arial" panose="020B0604020202020204" pitchFamily="34" charset="0"/>
              </a:rPr>
              <a:t>presentaron un total de </a:t>
            </a:r>
            <a:r>
              <a:rPr lang="es-ES" sz="1200" dirty="0" smtClean="0">
                <a:latin typeface="Arial" panose="020B0604020202020204" pitchFamily="34" charset="0"/>
                <a:cs typeface="Arial" panose="020B0604020202020204" pitchFamily="34" charset="0"/>
              </a:rPr>
              <a:t>13 </a:t>
            </a:r>
            <a:r>
              <a:rPr lang="es-ES" sz="1200" dirty="0">
                <a:latin typeface="Arial" panose="020B0604020202020204" pitchFamily="34" charset="0"/>
                <a:cs typeface="Arial" panose="020B0604020202020204" pitchFamily="34" charset="0"/>
              </a:rPr>
              <a:t>obras, las cuales fueron presentadas por </a:t>
            </a:r>
            <a:r>
              <a:rPr lang="es-ES" sz="1200" dirty="0" smtClean="0">
                <a:latin typeface="Arial" panose="020B0604020202020204" pitchFamily="34" charset="0"/>
                <a:cs typeface="Arial" panose="020B0604020202020204" pitchFamily="34" charset="0"/>
              </a:rPr>
              <a:t>7 </a:t>
            </a:r>
            <a:r>
              <a:rPr lang="es-ES" sz="1200" dirty="0">
                <a:latin typeface="Arial" panose="020B0604020202020204" pitchFamily="34" charset="0"/>
                <a:cs typeface="Arial" panose="020B0604020202020204" pitchFamily="34" charset="0"/>
              </a:rPr>
              <a:t>mujeres y </a:t>
            </a:r>
            <a:r>
              <a:rPr lang="es-ES" sz="1200" dirty="0" smtClean="0">
                <a:latin typeface="Arial" panose="020B0604020202020204" pitchFamily="34" charset="0"/>
                <a:cs typeface="Arial" panose="020B0604020202020204" pitchFamily="34" charset="0"/>
              </a:rPr>
              <a:t>6 </a:t>
            </a:r>
            <a:r>
              <a:rPr lang="es-ES" sz="1200" dirty="0">
                <a:latin typeface="Arial" panose="020B0604020202020204" pitchFamily="34" charset="0"/>
                <a:cs typeface="Arial" panose="020B0604020202020204" pitchFamily="34" charset="0"/>
              </a:rPr>
              <a:t>hombres, resultando premiados los cortometrajes siguientes</a:t>
            </a:r>
            <a:r>
              <a:rPr lang="es-ES" sz="1200" dirty="0" smtClean="0">
                <a:latin typeface="Arial" panose="020B0604020202020204" pitchFamily="34" charset="0"/>
                <a:cs typeface="Arial" panose="020B0604020202020204" pitchFamily="34" charset="0"/>
              </a:rPr>
              <a:t>:</a:t>
            </a:r>
          </a:p>
          <a:p>
            <a:pPr marL="0" indent="0" algn="just">
              <a:buNone/>
            </a:pPr>
            <a:endParaRPr lang="es-ES" sz="1200" dirty="0">
              <a:latin typeface="Arial" panose="020B0604020202020204" pitchFamily="34" charset="0"/>
              <a:cs typeface="Arial" panose="020B0604020202020204" pitchFamily="34" charset="0"/>
            </a:endParaRPr>
          </a:p>
          <a:p>
            <a:pPr marL="0" indent="0" fontAlgn="base">
              <a:buNone/>
            </a:pPr>
            <a:r>
              <a:rPr lang="es-ES_tradnl" sz="1100" dirty="0">
                <a:latin typeface="Arial" panose="020B0604020202020204" pitchFamily="34" charset="0"/>
                <a:cs typeface="Arial" panose="020B0604020202020204" pitchFamily="34" charset="0"/>
              </a:rPr>
              <a:t>1º Premio: </a:t>
            </a:r>
            <a:r>
              <a:rPr lang="es-ES_tradnl" sz="1100" u="sng" dirty="0">
                <a:latin typeface="Arial" panose="020B0604020202020204" pitchFamily="34" charset="0"/>
                <a:cs typeface="Arial" panose="020B0604020202020204" pitchFamily="34" charset="0"/>
              </a:rPr>
              <a:t>“Hogar”- autor: Elmo Rodríguez Pérez </a:t>
            </a:r>
            <a:endParaRPr lang="es-ES" sz="1100" dirty="0">
              <a:latin typeface="Arial" panose="020B0604020202020204" pitchFamily="34" charset="0"/>
              <a:cs typeface="Arial" panose="020B0604020202020204" pitchFamily="34" charset="0"/>
            </a:endParaRPr>
          </a:p>
          <a:p>
            <a:pPr marL="0" indent="0" fontAlgn="base">
              <a:buNone/>
            </a:pPr>
            <a:r>
              <a:rPr lang="es-ES_tradnl" sz="1100" dirty="0">
                <a:latin typeface="Arial" panose="020B0604020202020204" pitchFamily="34" charset="0"/>
                <a:cs typeface="Arial" panose="020B0604020202020204" pitchFamily="34" charset="0"/>
              </a:rPr>
              <a:t>2º Premio: </a:t>
            </a:r>
            <a:r>
              <a:rPr lang="es-ES_tradnl" sz="1100" u="sng" dirty="0">
                <a:latin typeface="Arial" panose="020B0604020202020204" pitchFamily="34" charset="0"/>
                <a:cs typeface="Arial" panose="020B0604020202020204" pitchFamily="34" charset="0"/>
              </a:rPr>
              <a:t>“Morir para vivir”- autora: Paula Perdomo </a:t>
            </a:r>
            <a:r>
              <a:rPr lang="es-ES_tradnl" sz="1100" u="sng" dirty="0" err="1">
                <a:latin typeface="Arial" panose="020B0604020202020204" pitchFamily="34" charset="0"/>
                <a:cs typeface="Arial" panose="020B0604020202020204" pitchFamily="34" charset="0"/>
              </a:rPr>
              <a:t>Arbelo</a:t>
            </a:r>
            <a:r>
              <a:rPr lang="es-ES_tradnl" sz="1100" u="sng" dirty="0">
                <a:latin typeface="Arial" panose="020B0604020202020204" pitchFamily="34" charset="0"/>
                <a:cs typeface="Arial" panose="020B0604020202020204" pitchFamily="34" charset="0"/>
              </a:rPr>
              <a:t> </a:t>
            </a:r>
            <a:endParaRPr lang="es-ES" sz="1100" dirty="0">
              <a:latin typeface="Arial" panose="020B0604020202020204" pitchFamily="34" charset="0"/>
              <a:cs typeface="Arial" panose="020B0604020202020204" pitchFamily="34" charset="0"/>
            </a:endParaRPr>
          </a:p>
          <a:p>
            <a:pPr marL="0" indent="0" fontAlgn="base">
              <a:buNone/>
            </a:pPr>
            <a:r>
              <a:rPr lang="es-ES_tradnl" sz="1100" dirty="0">
                <a:latin typeface="Arial" panose="020B0604020202020204" pitchFamily="34" charset="0"/>
                <a:cs typeface="Arial" panose="020B0604020202020204" pitchFamily="34" charset="0"/>
              </a:rPr>
              <a:t>3º Premio: </a:t>
            </a:r>
            <a:r>
              <a:rPr lang="es-ES_tradnl" sz="1100" u="sng" dirty="0">
                <a:latin typeface="Arial" panose="020B0604020202020204" pitchFamily="34" charset="0"/>
                <a:cs typeface="Arial" panose="020B0604020202020204" pitchFamily="34" charset="0"/>
              </a:rPr>
              <a:t>“Pintando la historia” – autora: Penélope García Pérez </a:t>
            </a:r>
            <a:endParaRPr lang="es-ES" sz="1100" dirty="0">
              <a:latin typeface="Arial" panose="020B0604020202020204" pitchFamily="34" charset="0"/>
              <a:cs typeface="Arial" panose="020B0604020202020204" pitchFamily="34" charset="0"/>
            </a:endParaRPr>
          </a:p>
          <a:p>
            <a:pPr marL="0" indent="0">
              <a:buNone/>
            </a:pPr>
            <a:endParaRPr lang="es-ES" sz="1100" dirty="0" smtClean="0">
              <a:latin typeface="Arial" panose="020B0604020202020204" pitchFamily="34" charset="0"/>
              <a:cs typeface="Arial" panose="020B0604020202020204" pitchFamily="34" charset="0"/>
            </a:endParaRPr>
          </a:p>
          <a:p>
            <a:pPr marL="0" indent="0">
              <a:buNone/>
            </a:pPr>
            <a:r>
              <a:rPr lang="es-ES" sz="1100" dirty="0" smtClean="0">
                <a:latin typeface="Arial" panose="020B0604020202020204" pitchFamily="34" charset="0"/>
                <a:cs typeface="Arial" panose="020B0604020202020204" pitchFamily="34" charset="0"/>
              </a:rPr>
              <a:t>3ª ACTIVIDAD: El 10 de diciembre la Fundación difundió a través de sus RRSS, un </a:t>
            </a:r>
            <a:r>
              <a:rPr lang="es-ES" sz="1100" b="1" dirty="0" smtClean="0">
                <a:latin typeface="Arial" panose="020B0604020202020204" pitchFamily="34" charset="0"/>
                <a:cs typeface="Arial" panose="020B0604020202020204" pitchFamily="34" charset="0"/>
              </a:rPr>
              <a:t>VIDEO CON MOTIVO DE LA CELEBRACIÓN DEL DÍA DE LOS DERECHOS HUMANOS.</a:t>
            </a:r>
            <a:endParaRPr lang="es-ES" sz="1100" b="1" dirty="0">
              <a:latin typeface="Arial" panose="020B0604020202020204" pitchFamily="34" charset="0"/>
              <a:cs typeface="Arial" panose="020B0604020202020204" pitchFamily="34" charset="0"/>
            </a:endParaRPr>
          </a:p>
          <a:p>
            <a:pPr marL="0" indent="0">
              <a:buNone/>
            </a:pPr>
            <a:endParaRPr lang="es-ES" dirty="0"/>
          </a:p>
          <a:p>
            <a:endParaRPr lang="es-ES" dirty="0"/>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27008208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275166"/>
            <a:ext cx="10515600" cy="4901797"/>
          </a:xfrm>
        </p:spPr>
        <p:txBody>
          <a:bodyPr>
            <a:normAutofit/>
          </a:bodyPr>
          <a:lstStyle/>
          <a:p>
            <a:pPr marL="0" indent="0" algn="just">
              <a:buNone/>
            </a:pPr>
            <a:endParaRPr lang="es-ES" sz="1100" b="1" dirty="0" smtClean="0">
              <a:latin typeface="Arial" panose="020B0604020202020204" pitchFamily="34" charset="0"/>
              <a:cs typeface="Arial" panose="020B0604020202020204" pitchFamily="34" charset="0"/>
            </a:endParaRPr>
          </a:p>
          <a:p>
            <a:pPr marL="0" indent="0" algn="just">
              <a:buNone/>
            </a:pPr>
            <a:r>
              <a:rPr lang="es-ES" sz="1100" b="1" dirty="0" smtClean="0">
                <a:latin typeface="Arial" panose="020B0604020202020204" pitchFamily="34" charset="0"/>
                <a:cs typeface="Arial" panose="020B0604020202020204" pitchFamily="34" charset="0"/>
              </a:rPr>
              <a:t>VI.8. </a:t>
            </a:r>
            <a:r>
              <a:rPr lang="es-ES" sz="1100" b="1" dirty="0">
                <a:latin typeface="Arial" panose="020B0604020202020204" pitchFamily="34" charset="0"/>
                <a:cs typeface="Arial" panose="020B0604020202020204" pitchFamily="34" charset="0"/>
              </a:rPr>
              <a:t>COLABORACIONES EN PROYECTOS Y </a:t>
            </a:r>
            <a:r>
              <a:rPr lang="es-ES" sz="1100" b="1" dirty="0" smtClean="0">
                <a:latin typeface="Arial" panose="020B0604020202020204" pitchFamily="34" charset="0"/>
                <a:cs typeface="Arial" panose="020B0604020202020204" pitchFamily="34" charset="0"/>
              </a:rPr>
              <a:t>EVENTOS</a:t>
            </a:r>
            <a:endParaRPr lang="es-ES" sz="1100" dirty="0">
              <a:latin typeface="Arial" panose="020B0604020202020204" pitchFamily="34" charset="0"/>
              <a:cs typeface="Arial" panose="020B0604020202020204" pitchFamily="34" charset="0"/>
            </a:endParaRPr>
          </a:p>
          <a:p>
            <a:pPr marL="0" indent="0" algn="just">
              <a:buNone/>
            </a:pPr>
            <a:r>
              <a:rPr lang="es-ES" sz="1100" dirty="0" smtClean="0">
                <a:latin typeface="Arial" panose="020B0604020202020204" pitchFamily="34" charset="0"/>
                <a:cs typeface="Arial" panose="020B0604020202020204" pitchFamily="34" charset="0"/>
              </a:rPr>
              <a:t>La </a:t>
            </a:r>
            <a:r>
              <a:rPr lang="es-ES" sz="1100" dirty="0">
                <a:latin typeface="Arial" panose="020B0604020202020204" pitchFamily="34" charset="0"/>
                <a:cs typeface="Arial" panose="020B0604020202020204" pitchFamily="34" charset="0"/>
              </a:rPr>
              <a:t>Fundación ha colaborado además con los siguientes Proyectos y Eventos:</a:t>
            </a:r>
          </a:p>
          <a:p>
            <a:pPr marL="0" indent="0" algn="just">
              <a:buNone/>
            </a:pPr>
            <a:endParaRPr lang="es-ES" sz="1100" dirty="0">
              <a:latin typeface="Arial" panose="020B0604020202020204" pitchFamily="34" charset="0"/>
              <a:cs typeface="Arial" panose="020B0604020202020204" pitchFamily="34" charset="0"/>
            </a:endParaRPr>
          </a:p>
          <a:p>
            <a:pPr marL="0" indent="0" algn="just">
              <a:buNone/>
            </a:pPr>
            <a:r>
              <a:rPr lang="es-ES_tradnl" sz="1100" b="1" dirty="0" smtClean="0">
                <a:latin typeface="Arial" panose="020B0604020202020204" pitchFamily="34" charset="0"/>
                <a:cs typeface="Arial" panose="020B0604020202020204" pitchFamily="34" charset="0"/>
              </a:rPr>
              <a:t>PHE </a:t>
            </a:r>
            <a:r>
              <a:rPr lang="es-ES_tradnl" sz="1100" b="1" dirty="0">
                <a:latin typeface="Arial" panose="020B0604020202020204" pitchFamily="34" charset="0"/>
                <a:cs typeface="Arial" panose="020B0604020202020204" pitchFamily="34" charset="0"/>
              </a:rPr>
              <a:t>Festival 2022</a:t>
            </a:r>
            <a:endParaRPr lang="es-ES" sz="1100" dirty="0">
              <a:latin typeface="Arial" panose="020B0604020202020204" pitchFamily="34" charset="0"/>
              <a:cs typeface="Arial" panose="020B0604020202020204" pitchFamily="34" charset="0"/>
            </a:endParaRPr>
          </a:p>
          <a:p>
            <a:pPr marL="0" indent="0" algn="just">
              <a:buNone/>
            </a:pPr>
            <a:r>
              <a:rPr lang="es-ES" sz="1100" dirty="0" smtClean="0">
                <a:latin typeface="Arial" panose="020B0604020202020204" pitchFamily="34" charset="0"/>
                <a:cs typeface="Arial" panose="020B0604020202020204" pitchFamily="34" charset="0"/>
              </a:rPr>
              <a:t>Un </a:t>
            </a:r>
            <a:r>
              <a:rPr lang="es-ES" sz="1100" dirty="0">
                <a:latin typeface="Arial" panose="020B0604020202020204" pitchFamily="34" charset="0"/>
                <a:cs typeface="Arial" panose="020B0604020202020204" pitchFamily="34" charset="0"/>
              </a:rPr>
              <a:t>año más, la Fundación colaboró con el “</a:t>
            </a:r>
            <a:r>
              <a:rPr lang="es-ES_tradnl" sz="1100" dirty="0">
                <a:latin typeface="Arial" panose="020B0604020202020204" pitchFamily="34" charset="0"/>
                <a:cs typeface="Arial" panose="020B0604020202020204" pitchFamily="34" charset="0"/>
              </a:rPr>
              <a:t>PHE Festival 2022”, f</a:t>
            </a:r>
            <a:r>
              <a:rPr lang="es-ES" sz="1100" dirty="0">
                <a:latin typeface="Arial" panose="020B0604020202020204" pitchFamily="34" charset="0"/>
                <a:cs typeface="Arial" panose="020B0604020202020204" pitchFamily="34" charset="0"/>
              </a:rPr>
              <a:t>estival de música y tendencias (deportes urbanos, talleres de Yoga, </a:t>
            </a:r>
            <a:r>
              <a:rPr lang="es-ES" sz="1100" dirty="0" err="1">
                <a:latin typeface="Arial" panose="020B0604020202020204" pitchFamily="34" charset="0"/>
                <a:cs typeface="Arial" panose="020B0604020202020204" pitchFamily="34" charset="0"/>
              </a:rPr>
              <a:t>Galery</a:t>
            </a:r>
            <a:r>
              <a:rPr lang="es-ES" sz="1100" dirty="0">
                <a:latin typeface="Arial" panose="020B0604020202020204" pitchFamily="34" charset="0"/>
                <a:cs typeface="Arial" panose="020B0604020202020204" pitchFamily="34" charset="0"/>
              </a:rPr>
              <a:t>, </a:t>
            </a:r>
            <a:r>
              <a:rPr lang="es-ES" sz="1100" dirty="0" err="1">
                <a:latin typeface="Arial" panose="020B0604020202020204" pitchFamily="34" charset="0"/>
                <a:cs typeface="Arial" panose="020B0604020202020204" pitchFamily="34" charset="0"/>
              </a:rPr>
              <a:t>Market</a:t>
            </a:r>
            <a:r>
              <a:rPr lang="es-ES" sz="1100" dirty="0">
                <a:latin typeface="Arial" panose="020B0604020202020204" pitchFamily="34" charset="0"/>
                <a:cs typeface="Arial" panose="020B0604020202020204" pitchFamily="34" charset="0"/>
              </a:rPr>
              <a:t>, etc.) que se celebrará los días 19 y 20 de agosto de 2022 en el municipio de Puerto de la Cruz.</a:t>
            </a:r>
          </a:p>
          <a:p>
            <a:pPr marL="0" indent="0" algn="just">
              <a:buNone/>
            </a:pPr>
            <a:r>
              <a:rPr lang="es-ES" sz="1100" dirty="0" smtClean="0">
                <a:latin typeface="Arial" panose="020B0604020202020204" pitchFamily="34" charset="0"/>
                <a:cs typeface="Arial" panose="020B0604020202020204" pitchFamily="34" charset="0"/>
              </a:rPr>
              <a:t>La </a:t>
            </a:r>
            <a:r>
              <a:rPr lang="es-ES" sz="1100" dirty="0">
                <a:latin typeface="Arial" panose="020B0604020202020204" pitchFamily="34" charset="0"/>
                <a:cs typeface="Arial" panose="020B0604020202020204" pitchFamily="34" charset="0"/>
              </a:rPr>
              <a:t>Fundación contará con un “stand” en el espacio “PHE MARKET, donde se expondrán las obras y trabajos realizados por personas menores y jóvenes con las que trabajamos, en nuestros talleres pre-laborales</a:t>
            </a:r>
            <a:r>
              <a:rPr lang="es-ES" sz="1100" dirty="0" smtClean="0">
                <a:latin typeface="Arial" panose="020B0604020202020204" pitchFamily="34" charset="0"/>
                <a:cs typeface="Arial" panose="020B0604020202020204" pitchFamily="34" charset="0"/>
              </a:rPr>
              <a:t>.</a:t>
            </a:r>
          </a:p>
          <a:p>
            <a:pPr marL="0" indent="0" algn="just">
              <a:buNone/>
            </a:pPr>
            <a:endParaRPr lang="es-ES" sz="1100" b="1" dirty="0">
              <a:latin typeface="Arial" panose="020B0604020202020204" pitchFamily="34" charset="0"/>
              <a:cs typeface="Arial" panose="020B0604020202020204" pitchFamily="34" charset="0"/>
            </a:endParaRPr>
          </a:p>
          <a:p>
            <a:pPr marL="0" indent="0" algn="just">
              <a:buNone/>
            </a:pPr>
            <a:r>
              <a:rPr lang="es-ES_tradnl" sz="1100" b="1" dirty="0">
                <a:latin typeface="Arial" panose="020B0604020202020204" pitchFamily="34" charset="0"/>
                <a:cs typeface="Arial" panose="020B0604020202020204" pitchFamily="34" charset="0"/>
              </a:rPr>
              <a:t> Proyectos “SOPLO DE LETRAS” y “HABLA CANARIAS”</a:t>
            </a:r>
            <a:endParaRPr lang="es-ES" sz="1100" dirty="0">
              <a:latin typeface="Arial" panose="020B0604020202020204" pitchFamily="34" charset="0"/>
              <a:cs typeface="Arial" panose="020B0604020202020204" pitchFamily="34" charset="0"/>
            </a:endParaRPr>
          </a:p>
          <a:p>
            <a:pPr marL="0" indent="0" algn="just">
              <a:buNone/>
            </a:pPr>
            <a:r>
              <a:rPr lang="es-ES_tradnl" sz="1100" b="1" dirty="0">
                <a:latin typeface="Arial" panose="020B0604020202020204" pitchFamily="34" charset="0"/>
                <a:cs typeface="Arial" panose="020B0604020202020204" pitchFamily="34" charset="0"/>
              </a:rPr>
              <a:t> </a:t>
            </a:r>
            <a:r>
              <a:rPr lang="es-ES_tradnl" sz="1100" dirty="0" smtClean="0">
                <a:latin typeface="Arial" panose="020B0604020202020204" pitchFamily="34" charset="0"/>
                <a:cs typeface="Arial" panose="020B0604020202020204" pitchFamily="34" charset="0"/>
              </a:rPr>
              <a:t>La </a:t>
            </a:r>
            <a:r>
              <a:rPr lang="es-ES_tradnl" sz="1100" dirty="0">
                <a:latin typeface="Arial" panose="020B0604020202020204" pitchFamily="34" charset="0"/>
                <a:cs typeface="Arial" panose="020B0604020202020204" pitchFamily="34" charset="0"/>
              </a:rPr>
              <a:t>Fundación colaboró con los Proyectos de la A. UVEDEVIDA denominados “SOPLO DE LETRAS” y “HABLA CANARIAS”, que se realizaron en los meses de octubre y noviembre respectivamente, en diferentes municipios de Tenerife</a:t>
            </a:r>
            <a:r>
              <a:rPr lang="es-ES_tradnl" sz="1100" dirty="0" smtClean="0">
                <a:latin typeface="Arial" panose="020B0604020202020204" pitchFamily="34" charset="0"/>
                <a:cs typeface="Arial" panose="020B0604020202020204" pitchFamily="34" charset="0"/>
              </a:rPr>
              <a:t>.</a:t>
            </a:r>
            <a:endParaRPr lang="es-ES" sz="1100" dirty="0">
              <a:latin typeface="Arial" panose="020B0604020202020204" pitchFamily="34" charset="0"/>
              <a:cs typeface="Arial" panose="020B0604020202020204" pitchFamily="34" charset="0"/>
            </a:endParaRPr>
          </a:p>
          <a:p>
            <a:pPr marL="0" indent="0" algn="just">
              <a:buNone/>
            </a:pPr>
            <a:r>
              <a:rPr lang="es-ES_tradnl" sz="1100" dirty="0" smtClean="0">
                <a:latin typeface="Arial" panose="020B0604020202020204" pitchFamily="34" charset="0"/>
                <a:cs typeface="Arial" panose="020B0604020202020204" pitchFamily="34" charset="0"/>
              </a:rPr>
              <a:t>“</a:t>
            </a:r>
            <a:r>
              <a:rPr lang="es-ES_tradnl" sz="1100" dirty="0">
                <a:latin typeface="Arial" panose="020B0604020202020204" pitchFamily="34" charset="0"/>
                <a:cs typeface="Arial" panose="020B0604020202020204" pitchFamily="34" charset="0"/>
              </a:rPr>
              <a:t>SOPLO DE LETRAS” es un evento cultural que busca la descentralización de la “cultura</a:t>
            </a:r>
            <a:r>
              <a:rPr lang="es-ES_tradnl" sz="1100" dirty="0" smtClean="0">
                <a:latin typeface="Arial" panose="020B0604020202020204" pitchFamily="34" charset="0"/>
                <a:cs typeface="Arial" panose="020B0604020202020204" pitchFamily="34" charset="0"/>
              </a:rPr>
              <a:t>” y </a:t>
            </a:r>
            <a:r>
              <a:rPr lang="es-ES_tradnl" sz="1100" dirty="0">
                <a:latin typeface="Arial" panose="020B0604020202020204" pitchFamily="34" charset="0"/>
                <a:cs typeface="Arial" panose="020B0604020202020204" pitchFamily="34" charset="0"/>
              </a:rPr>
              <a:t>el fomento de la literatura, con talleres etc. fomentando el acercamiento a la palabra desde perspectivas literarias, musicales, plásticas, históricas y dinámicas para alcanzar interés por la escritura, la lectura y la oratoria,  y que se desarrolló este año en los municipios de </a:t>
            </a:r>
            <a:r>
              <a:rPr lang="es-ES_tradnl" sz="1100" dirty="0" err="1">
                <a:latin typeface="Arial" panose="020B0604020202020204" pitchFamily="34" charset="0"/>
                <a:cs typeface="Arial" panose="020B0604020202020204" pitchFamily="34" charset="0"/>
              </a:rPr>
              <a:t>Tegueste</a:t>
            </a:r>
            <a:r>
              <a:rPr lang="es-ES_tradnl" sz="1100" dirty="0">
                <a:latin typeface="Arial" panose="020B0604020202020204" pitchFamily="34" charset="0"/>
                <a:cs typeface="Arial" panose="020B0604020202020204" pitchFamily="34" charset="0"/>
              </a:rPr>
              <a:t> y San Cristóbal de La Laguna. Además, se realizaron conciertos gratuitos de jóvenes cantantes y grupos musicales, en diversos escenarios de La laguna. Y en el Aula magna de la ULL, se realizó un Monólogo de humor “Lo </a:t>
            </a:r>
            <a:r>
              <a:rPr lang="es-ES_tradnl" sz="1100" dirty="0" err="1">
                <a:latin typeface="Arial" panose="020B0604020202020204" pitchFamily="34" charset="0"/>
                <a:cs typeface="Arial" panose="020B0604020202020204" pitchFamily="34" charset="0"/>
              </a:rPr>
              <a:t>Massimo</a:t>
            </a:r>
            <a:r>
              <a:rPr lang="es-ES_tradnl" sz="1100" dirty="0">
                <a:latin typeface="Arial" panose="020B0604020202020204" pitchFamily="34" charset="0"/>
                <a:cs typeface="Arial" panose="020B0604020202020204" pitchFamily="34" charset="0"/>
              </a:rPr>
              <a:t>” de Kike Pérez y David </a:t>
            </a:r>
            <a:r>
              <a:rPr lang="es-ES_tradnl" sz="1100" dirty="0" err="1">
                <a:latin typeface="Arial" panose="020B0604020202020204" pitchFamily="34" charset="0"/>
                <a:cs typeface="Arial" panose="020B0604020202020204" pitchFamily="34" charset="0"/>
              </a:rPr>
              <a:t>Saínz</a:t>
            </a:r>
            <a:r>
              <a:rPr lang="es-ES_tradnl" sz="1100" dirty="0">
                <a:latin typeface="Arial" panose="020B0604020202020204" pitchFamily="34" charset="0"/>
                <a:cs typeface="Arial" panose="020B0604020202020204" pitchFamily="34" charset="0"/>
              </a:rPr>
              <a:t>, al que asistieron jóvenes de diversos centros de la Fundación.</a:t>
            </a:r>
            <a:endParaRPr lang="es-ES" sz="1100" dirty="0">
              <a:latin typeface="Arial" panose="020B0604020202020204" pitchFamily="34" charset="0"/>
              <a:cs typeface="Arial" panose="020B0604020202020204" pitchFamily="34" charset="0"/>
            </a:endParaRPr>
          </a:p>
          <a:p>
            <a:pPr marL="0" indent="0" algn="just">
              <a:buNone/>
            </a:pPr>
            <a:r>
              <a:rPr lang="es-ES_tradnl" sz="1100" dirty="0" smtClean="0">
                <a:latin typeface="Arial" panose="020B0604020202020204" pitchFamily="34" charset="0"/>
                <a:cs typeface="Arial" panose="020B0604020202020204" pitchFamily="34" charset="0"/>
              </a:rPr>
              <a:t>El </a:t>
            </a:r>
            <a:r>
              <a:rPr lang="es-ES_tradnl" sz="1100" dirty="0">
                <a:latin typeface="Arial" panose="020B0604020202020204" pitchFamily="34" charset="0"/>
                <a:cs typeface="Arial" panose="020B0604020202020204" pitchFamily="34" charset="0"/>
              </a:rPr>
              <a:t>Proyecto “HABLA CANARIAS”, crea los espacios de debate como lugares accesibles, gratuitos e inclusivos, donde se pone en el centro de la participación a todas las personas desde el respeto a la diversidad. Los debates/encuentros, tratan de diferentes temáticas cada uno, y se desarrollaron en plazas y calles de los municipios de Puerto de la Cruz, santa Cruz y San Cristóbal de La Laguna</a:t>
            </a:r>
            <a:endParaRPr lang="es-ES" sz="1100" dirty="0">
              <a:latin typeface="Arial" panose="020B0604020202020204" pitchFamily="34" charset="0"/>
              <a:cs typeface="Arial" panose="020B0604020202020204" pitchFamily="34" charset="0"/>
            </a:endParaRPr>
          </a:p>
          <a:p>
            <a:pPr marL="0" indent="0" algn="just">
              <a:buNone/>
            </a:pPr>
            <a:endParaRPr lang="es-ES" sz="1100" dirty="0">
              <a:latin typeface="Arial" panose="020B0604020202020204" pitchFamily="34" charset="0"/>
              <a:cs typeface="Arial" panose="020B0604020202020204" pitchFamily="34" charset="0"/>
            </a:endParaRPr>
          </a:p>
          <a:p>
            <a:pPr algn="just"/>
            <a:endParaRPr lang="es-ES" sz="1100" dirty="0">
              <a:latin typeface="Arial" panose="020B0604020202020204" pitchFamily="34" charset="0"/>
              <a:cs typeface="Arial" panose="020B0604020202020204" pitchFamily="34" charset="0"/>
            </a:endParaRPr>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17134024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396537"/>
            <a:ext cx="10515600" cy="4977886"/>
          </a:xfrm>
        </p:spPr>
        <p:txBody>
          <a:bodyPr>
            <a:noAutofit/>
          </a:bodyPr>
          <a:lstStyle/>
          <a:p>
            <a:pPr marL="0" indent="0" algn="just">
              <a:buNone/>
            </a:pPr>
            <a:endParaRPr lang="es-ES_tradnl" sz="1100" b="1" dirty="0" smtClean="0">
              <a:latin typeface="Arial" panose="020B0604020202020204" pitchFamily="34" charset="0"/>
              <a:cs typeface="Arial" panose="020B0604020202020204" pitchFamily="34" charset="0"/>
            </a:endParaRPr>
          </a:p>
          <a:p>
            <a:pPr marL="0" indent="0" algn="just">
              <a:lnSpc>
                <a:spcPct val="120000"/>
              </a:lnSpc>
              <a:buNone/>
            </a:pPr>
            <a:r>
              <a:rPr lang="es-ES_tradnl" sz="1100" b="1" dirty="0" smtClean="0">
                <a:latin typeface="Arial" panose="020B0604020202020204" pitchFamily="34" charset="0"/>
                <a:cs typeface="Arial" panose="020B0604020202020204" pitchFamily="34" charset="0"/>
              </a:rPr>
              <a:t>PROYECTEA </a:t>
            </a:r>
            <a:r>
              <a:rPr lang="es-ES_tradnl" sz="1100" b="1" dirty="0">
                <a:latin typeface="Arial" panose="020B0604020202020204" pitchFamily="34" charset="0"/>
                <a:cs typeface="Arial" panose="020B0604020202020204" pitchFamily="34" charset="0"/>
              </a:rPr>
              <a:t>ROOMS (La Laguna</a:t>
            </a:r>
            <a:r>
              <a:rPr lang="es-ES_tradnl" sz="1100" b="1" dirty="0" smtClean="0">
                <a:latin typeface="Arial" panose="020B0604020202020204" pitchFamily="34" charset="0"/>
                <a:cs typeface="Arial" panose="020B0604020202020204" pitchFamily="34" charset="0"/>
              </a:rPr>
              <a:t>)</a:t>
            </a:r>
            <a:r>
              <a:rPr lang="es-ES_tradnl" sz="1100" b="1" dirty="0">
                <a:latin typeface="Arial" panose="020B0604020202020204" pitchFamily="34" charset="0"/>
                <a:cs typeface="Arial" panose="020B0604020202020204" pitchFamily="34" charset="0"/>
              </a:rPr>
              <a:t> </a:t>
            </a:r>
            <a:endParaRPr lang="es-ES" sz="1100" dirty="0">
              <a:latin typeface="Arial" panose="020B0604020202020204" pitchFamily="34" charset="0"/>
              <a:cs typeface="Arial" panose="020B0604020202020204" pitchFamily="34" charset="0"/>
            </a:endParaRPr>
          </a:p>
          <a:p>
            <a:pPr marL="0" indent="0" algn="just">
              <a:lnSpc>
                <a:spcPct val="120000"/>
              </a:lnSpc>
              <a:buNone/>
            </a:pPr>
            <a:r>
              <a:rPr lang="es-ES_tradnl" sz="1100" dirty="0">
                <a:latin typeface="Arial" panose="020B0604020202020204" pitchFamily="34" charset="0"/>
                <a:cs typeface="Arial" panose="020B0604020202020204" pitchFamily="34" charset="0"/>
              </a:rPr>
              <a:t>“</a:t>
            </a:r>
            <a:r>
              <a:rPr lang="es-ES_tradnl" sz="1100" dirty="0" err="1">
                <a:latin typeface="Arial" panose="020B0604020202020204" pitchFamily="34" charset="0"/>
                <a:cs typeface="Arial" panose="020B0604020202020204" pitchFamily="34" charset="0"/>
              </a:rPr>
              <a:t>Proyectea</a:t>
            </a:r>
            <a:r>
              <a:rPr lang="es-ES_tradnl" sz="1100" dirty="0">
                <a:latin typeface="Arial" panose="020B0604020202020204" pitchFamily="34" charset="0"/>
                <a:cs typeface="Arial" panose="020B0604020202020204" pitchFamily="34" charset="0"/>
              </a:rPr>
              <a:t> </a:t>
            </a:r>
            <a:r>
              <a:rPr lang="es-ES_tradnl" sz="1100" dirty="0" err="1">
                <a:latin typeface="Arial" panose="020B0604020202020204" pitchFamily="34" charset="0"/>
                <a:cs typeface="Arial" panose="020B0604020202020204" pitchFamily="34" charset="0"/>
              </a:rPr>
              <a:t>Rooms</a:t>
            </a:r>
            <a:r>
              <a:rPr lang="es-ES_tradnl" sz="1100" dirty="0">
                <a:latin typeface="Arial" panose="020B0604020202020204" pitchFamily="34" charset="0"/>
                <a:cs typeface="Arial" panose="020B0604020202020204" pitchFamily="34" charset="0"/>
              </a:rPr>
              <a:t>” es un espacio de innovación, creatividad, experimental y de emprendimiento para los y las jóvenes de Canarias, en el que también colaboró la Fundación, que sirve no sólo como escaparate, punto de venta y de desarrollo de oportunidades de negocio para las marcas y servicios que los mismos ofrecen, sino que el espacio favorece las sinergias para el crecimiento de la red de contactos, el know-how experimental y el nivel de formación en áreas como la comunicación, búsqueda de financiación o nuevas estrategias. </a:t>
            </a:r>
            <a:endParaRPr lang="es-ES" sz="1100" dirty="0">
              <a:latin typeface="Arial" panose="020B0604020202020204" pitchFamily="34" charset="0"/>
              <a:cs typeface="Arial" panose="020B0604020202020204" pitchFamily="34" charset="0"/>
            </a:endParaRPr>
          </a:p>
          <a:p>
            <a:pPr marL="0" indent="0" algn="just">
              <a:lnSpc>
                <a:spcPct val="120000"/>
              </a:lnSpc>
              <a:buNone/>
            </a:pPr>
            <a:r>
              <a:rPr lang="es-ES_tradnl" sz="1100" dirty="0">
                <a:latin typeface="Arial" panose="020B0604020202020204" pitchFamily="34" charset="0"/>
                <a:cs typeface="Arial" panose="020B0604020202020204" pitchFamily="34" charset="0"/>
              </a:rPr>
              <a:t>Todo ello se desarrolló en un ambiente distendido regado de actuaciones musicales en acústico, sesiones de </a:t>
            </a:r>
            <a:r>
              <a:rPr lang="es-ES_tradnl" sz="1100" dirty="0" err="1">
                <a:latin typeface="Arial" panose="020B0604020202020204" pitchFamily="34" charset="0"/>
                <a:cs typeface="Arial" panose="020B0604020202020204" pitchFamily="34" charset="0"/>
              </a:rPr>
              <a:t>D</a:t>
            </a:r>
            <a:r>
              <a:rPr lang="es-ES_tradnl" sz="1100" dirty="0" err="1" smtClean="0">
                <a:latin typeface="Arial" panose="020B0604020202020204" pitchFamily="34" charset="0"/>
                <a:cs typeface="Arial" panose="020B0604020202020204" pitchFamily="34" charset="0"/>
              </a:rPr>
              <a:t>js</a:t>
            </a:r>
            <a:r>
              <a:rPr lang="es-ES_tradnl" sz="1100" dirty="0">
                <a:latin typeface="Arial" panose="020B0604020202020204" pitchFamily="34" charset="0"/>
                <a:cs typeface="Arial" panose="020B0604020202020204" pitchFamily="34" charset="0"/>
              </a:rPr>
              <a:t>, actuaciones teatrales para toda la familia y en el que se sucedieron talleres de formación, mesas de talento canario, catas, nuevas tecnologías y un sinfín de actividades que convierten el evento en una experiencia única en las Islas Canarias. </a:t>
            </a:r>
            <a:endParaRPr lang="es-ES" sz="1100" dirty="0">
              <a:latin typeface="Arial" panose="020B0604020202020204" pitchFamily="34" charset="0"/>
              <a:cs typeface="Arial" panose="020B0604020202020204" pitchFamily="34" charset="0"/>
            </a:endParaRPr>
          </a:p>
          <a:p>
            <a:pPr marL="0" indent="0" algn="just">
              <a:lnSpc>
                <a:spcPct val="120000"/>
              </a:lnSpc>
              <a:buNone/>
            </a:pPr>
            <a:r>
              <a:rPr lang="es-ES_tradnl" sz="1100" dirty="0">
                <a:latin typeface="Arial" panose="020B0604020202020204" pitchFamily="34" charset="0"/>
                <a:cs typeface="Arial" panose="020B0604020202020204" pitchFamily="34" charset="0"/>
              </a:rPr>
              <a:t>Se celebró del 16 hasta el 18 de diciembre de 2022 en las instalaciones del Gran Hotel de La Laguna</a:t>
            </a:r>
            <a:r>
              <a:rPr lang="es-ES_tradnl" sz="1100" dirty="0" smtClean="0">
                <a:latin typeface="Arial" panose="020B0604020202020204" pitchFamily="34" charset="0"/>
                <a:cs typeface="Arial" panose="020B0604020202020204" pitchFamily="34" charset="0"/>
              </a:rPr>
              <a:t>.</a:t>
            </a:r>
            <a:endParaRPr lang="es-ES_tradnl" sz="1100" b="1" dirty="0" smtClean="0">
              <a:latin typeface="Arial" panose="020B0604020202020204" pitchFamily="34" charset="0"/>
              <a:cs typeface="Arial" panose="020B0604020202020204" pitchFamily="34" charset="0"/>
            </a:endParaRPr>
          </a:p>
          <a:p>
            <a:pPr marL="0" indent="0" algn="just">
              <a:buNone/>
            </a:pPr>
            <a:endParaRPr lang="es-ES_tradnl" sz="1100" b="1" dirty="0" smtClean="0">
              <a:latin typeface="Arial" panose="020B0604020202020204" pitchFamily="34" charset="0"/>
              <a:cs typeface="Arial" panose="020B0604020202020204" pitchFamily="34" charset="0"/>
            </a:endParaRPr>
          </a:p>
          <a:p>
            <a:pPr marL="0" indent="0" algn="just">
              <a:buNone/>
            </a:pPr>
            <a:r>
              <a:rPr lang="es-ES_tradnl" sz="1100" b="1" dirty="0" smtClean="0">
                <a:latin typeface="Arial" panose="020B0604020202020204" pitchFamily="34" charset="0"/>
                <a:cs typeface="Arial" panose="020B0604020202020204" pitchFamily="34" charset="0"/>
              </a:rPr>
              <a:t>PROYECTO </a:t>
            </a:r>
            <a:r>
              <a:rPr lang="es-ES_tradnl" sz="1100" b="1" dirty="0">
                <a:latin typeface="Arial" panose="020B0604020202020204" pitchFamily="34" charset="0"/>
                <a:cs typeface="Arial" panose="020B0604020202020204" pitchFamily="34" charset="0"/>
              </a:rPr>
              <a:t>SOBRE INTELIGENCIAS </a:t>
            </a:r>
            <a:r>
              <a:rPr lang="es-ES_tradnl" sz="1100" b="1" dirty="0" smtClean="0">
                <a:latin typeface="Arial" panose="020B0604020202020204" pitchFamily="34" charset="0"/>
                <a:cs typeface="Arial" panose="020B0604020202020204" pitchFamily="34" charset="0"/>
              </a:rPr>
              <a:t>MÚLTIPLES</a:t>
            </a:r>
            <a:endParaRPr lang="es-ES" sz="1100" dirty="0">
              <a:latin typeface="Arial" panose="020B0604020202020204" pitchFamily="34" charset="0"/>
              <a:cs typeface="Arial" panose="020B0604020202020204" pitchFamily="34" charset="0"/>
            </a:endParaRPr>
          </a:p>
          <a:p>
            <a:pPr marL="0" indent="0" algn="just">
              <a:lnSpc>
                <a:spcPct val="100000"/>
              </a:lnSpc>
              <a:buNone/>
            </a:pPr>
            <a:r>
              <a:rPr lang="es-ES_tradnl" sz="1100" dirty="0">
                <a:latin typeface="Arial" panose="020B0604020202020204" pitchFamily="34" charset="0"/>
                <a:cs typeface="Arial" panose="020B0604020202020204" pitchFamily="34" charset="0"/>
              </a:rPr>
              <a:t>Proyecto de la A. “Entrenando Cerebritos” realizado en los meses de noviembre y diciembre dirigido a las personas menores y jóvenes del CIEM Valle Tabares.</a:t>
            </a:r>
            <a:endParaRPr lang="es-ES" sz="1100" dirty="0">
              <a:latin typeface="Arial" panose="020B0604020202020204" pitchFamily="34" charset="0"/>
              <a:cs typeface="Arial" panose="020B0604020202020204" pitchFamily="34" charset="0"/>
            </a:endParaRPr>
          </a:p>
          <a:p>
            <a:pPr marL="0" indent="0" algn="just">
              <a:lnSpc>
                <a:spcPct val="100000"/>
              </a:lnSpc>
              <a:buNone/>
            </a:pPr>
            <a:r>
              <a:rPr lang="es-ES_tradnl" sz="1100" dirty="0">
                <a:latin typeface="Arial" panose="020B0604020202020204" pitchFamily="34" charset="0"/>
                <a:cs typeface="Arial" panose="020B0604020202020204" pitchFamily="34" charset="0"/>
              </a:rPr>
              <a:t>Lejos de buscar reconocer qué personas son inteligentes, con este proyecto se pretendía que todas las personas se reconozcan a sí mismas como inteligentes y capaces, conozcan sus talentos y desarrollen sus habilidades. Este enfoque creativo resulta más innovador y efectivo aún, cuando se aplica en grupos en riesgo de exclusión social como personas con diversidad funcional, inmigrantes, habitantes de zonas marginales, etc.</a:t>
            </a:r>
            <a:endParaRPr lang="es-ES" sz="1100" dirty="0">
              <a:latin typeface="Arial" panose="020B0604020202020204" pitchFamily="34" charset="0"/>
              <a:cs typeface="Arial" panose="020B0604020202020204" pitchFamily="34" charset="0"/>
            </a:endParaRPr>
          </a:p>
          <a:p>
            <a:pPr marL="0" indent="0" algn="just">
              <a:lnSpc>
                <a:spcPct val="100000"/>
              </a:lnSpc>
              <a:buNone/>
            </a:pPr>
            <a:r>
              <a:rPr lang="es-ES_tradnl" sz="1100" dirty="0">
                <a:latin typeface="Arial" panose="020B0604020202020204" pitchFamily="34" charset="0"/>
                <a:cs typeface="Arial" panose="020B0604020202020204" pitchFamily="34" charset="0"/>
              </a:rPr>
              <a:t>Entre los beneficios a la hora de trabajar las inteligencias múltiples con estos colectivos encontramos que en poco tiempo se ven cambios conductuales debido a un incremento de la autoestima, una mejora del clima del grupo de trabajo y la reducción de los problemas de disciplina entre otros.</a:t>
            </a:r>
            <a:endParaRPr lang="es-ES" sz="1100" dirty="0">
              <a:latin typeface="Arial" panose="020B0604020202020204" pitchFamily="34" charset="0"/>
              <a:cs typeface="Arial" panose="020B0604020202020204" pitchFamily="34" charset="0"/>
            </a:endParaRPr>
          </a:p>
          <a:p>
            <a:pPr marL="0" indent="0" algn="just">
              <a:lnSpc>
                <a:spcPct val="100000"/>
              </a:lnSpc>
              <a:buNone/>
            </a:pPr>
            <a:endParaRPr lang="es-ES" sz="1100" dirty="0">
              <a:latin typeface="Arial" panose="020B0604020202020204" pitchFamily="34" charset="0"/>
              <a:cs typeface="Arial" panose="020B0604020202020204" pitchFamily="34" charset="0"/>
            </a:endParaRPr>
          </a:p>
          <a:p>
            <a:pPr marL="0" indent="0" algn="just">
              <a:lnSpc>
                <a:spcPct val="100000"/>
              </a:lnSpc>
              <a:buNone/>
            </a:pPr>
            <a:endParaRPr lang="es-ES_tradnl" sz="1100" dirty="0" smtClean="0">
              <a:latin typeface="Arial" panose="020B0604020202020204" pitchFamily="34" charset="0"/>
              <a:cs typeface="Arial" panose="020B0604020202020204" pitchFamily="34" charset="0"/>
            </a:endParaRPr>
          </a:p>
          <a:p>
            <a:pPr marL="0" indent="0" algn="just">
              <a:lnSpc>
                <a:spcPct val="100000"/>
              </a:lnSpc>
              <a:buNone/>
            </a:pPr>
            <a:endParaRPr lang="es-ES_tradnl" sz="1100" dirty="0" smtClean="0">
              <a:latin typeface="Arial" panose="020B0604020202020204" pitchFamily="34" charset="0"/>
              <a:cs typeface="Arial" panose="020B0604020202020204" pitchFamily="34" charset="0"/>
            </a:endParaRPr>
          </a:p>
          <a:p>
            <a:pPr marL="0" indent="0" algn="just">
              <a:lnSpc>
                <a:spcPct val="100000"/>
              </a:lnSpc>
              <a:buNone/>
            </a:pPr>
            <a:endParaRPr lang="es-ES_tradnl" sz="1100" dirty="0">
              <a:latin typeface="Arial" panose="020B0604020202020204" pitchFamily="34" charset="0"/>
              <a:cs typeface="Arial" panose="020B0604020202020204" pitchFamily="34" charset="0"/>
            </a:endParaRPr>
          </a:p>
          <a:p>
            <a:pPr marL="0" indent="0" algn="just">
              <a:buNone/>
            </a:pPr>
            <a:endParaRPr lang="es-ES" sz="1100" dirty="0">
              <a:latin typeface="Arial" panose="020B0604020202020204" pitchFamily="34" charset="0"/>
              <a:cs typeface="Arial" panose="020B0604020202020204" pitchFamily="34" charset="0"/>
            </a:endParaRPr>
          </a:p>
          <a:p>
            <a:pPr algn="just"/>
            <a:endParaRPr lang="es-ES" sz="1100" dirty="0">
              <a:latin typeface="Arial" panose="020B0604020202020204" pitchFamily="34" charset="0"/>
              <a:cs typeface="Arial" panose="020B0604020202020204" pitchFamily="34" charset="0"/>
            </a:endParaRPr>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15893392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275166"/>
            <a:ext cx="10515600" cy="4901797"/>
          </a:xfrm>
        </p:spPr>
        <p:txBody>
          <a:bodyPr>
            <a:normAutofit/>
          </a:bodyPr>
          <a:lstStyle/>
          <a:p>
            <a:pPr marL="0" indent="0">
              <a:buNone/>
            </a:pPr>
            <a:endParaRPr lang="es-ES_tradnl" b="1" dirty="0" smtClean="0"/>
          </a:p>
          <a:p>
            <a:pPr marL="0" indent="0" algn="just">
              <a:buNone/>
            </a:pPr>
            <a:endParaRPr lang="es-ES_tradnl" sz="1200" b="1" dirty="0" smtClean="0">
              <a:latin typeface="Arial" panose="020B0604020202020204" pitchFamily="34" charset="0"/>
              <a:cs typeface="Arial" panose="020B0604020202020204" pitchFamily="34" charset="0"/>
            </a:endParaRPr>
          </a:p>
          <a:p>
            <a:pPr marL="0" indent="0" algn="just">
              <a:buNone/>
            </a:pPr>
            <a:endParaRPr lang="es-ES_tradnl" sz="1200" b="1" dirty="0">
              <a:latin typeface="Arial" panose="020B0604020202020204" pitchFamily="34" charset="0"/>
              <a:cs typeface="Arial" panose="020B0604020202020204" pitchFamily="34" charset="0"/>
            </a:endParaRPr>
          </a:p>
          <a:p>
            <a:pPr marL="0" indent="0" algn="just">
              <a:buNone/>
            </a:pPr>
            <a:endParaRPr lang="es-ES_tradnl" sz="1200" b="1" dirty="0" smtClean="0">
              <a:latin typeface="Arial" panose="020B0604020202020204" pitchFamily="34" charset="0"/>
              <a:cs typeface="Arial" panose="020B0604020202020204" pitchFamily="34" charset="0"/>
            </a:endParaRPr>
          </a:p>
          <a:p>
            <a:pPr marL="0" indent="0" algn="just">
              <a:buNone/>
            </a:pPr>
            <a:endParaRPr lang="es-ES_tradnl" sz="1200" b="1" dirty="0">
              <a:latin typeface="Arial" panose="020B0604020202020204" pitchFamily="34" charset="0"/>
              <a:cs typeface="Arial" panose="020B0604020202020204" pitchFamily="34" charset="0"/>
            </a:endParaRPr>
          </a:p>
          <a:p>
            <a:pPr marL="0" indent="0" algn="just">
              <a:buNone/>
            </a:pPr>
            <a:endParaRPr lang="es-ES_tradnl" sz="1200" b="1" dirty="0" smtClean="0">
              <a:latin typeface="Arial" panose="020B0604020202020204" pitchFamily="34" charset="0"/>
              <a:cs typeface="Arial" panose="020B0604020202020204" pitchFamily="34" charset="0"/>
            </a:endParaRPr>
          </a:p>
          <a:p>
            <a:pPr marL="0" indent="0" algn="just">
              <a:buNone/>
            </a:pPr>
            <a:endParaRPr lang="es-ES_tradnl" sz="1200" b="1" dirty="0">
              <a:latin typeface="Arial" panose="020B0604020202020204" pitchFamily="34" charset="0"/>
              <a:cs typeface="Arial" panose="020B0604020202020204" pitchFamily="34" charset="0"/>
            </a:endParaRPr>
          </a:p>
          <a:p>
            <a:pPr marL="0" indent="0">
              <a:buNone/>
            </a:pPr>
            <a:endParaRPr lang="es-ES" dirty="0"/>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sp>
        <p:nvSpPr>
          <p:cNvPr id="6" name="Rectángulo 5"/>
          <p:cNvSpPr/>
          <p:nvPr/>
        </p:nvSpPr>
        <p:spPr>
          <a:xfrm>
            <a:off x="1239715" y="1424355"/>
            <a:ext cx="10243039" cy="3342453"/>
          </a:xfrm>
          <a:prstGeom prst="rect">
            <a:avLst/>
          </a:prstGeom>
        </p:spPr>
        <p:txBody>
          <a:bodyPr wrap="square">
            <a:spAutoFit/>
          </a:bodyPr>
          <a:lstStyle/>
          <a:p>
            <a:pPr algn="just">
              <a:lnSpc>
                <a:spcPct val="120000"/>
              </a:lnSpc>
            </a:pPr>
            <a:endParaRPr lang="es-ES_tradnl" sz="1100" dirty="0" smtClean="0">
              <a:latin typeface="Arial" panose="020B0604020202020204" pitchFamily="34" charset="0"/>
              <a:cs typeface="Arial" panose="020B0604020202020204" pitchFamily="34" charset="0"/>
            </a:endParaRPr>
          </a:p>
          <a:p>
            <a:pPr algn="just">
              <a:lnSpc>
                <a:spcPct val="120000"/>
              </a:lnSpc>
            </a:pPr>
            <a:r>
              <a:rPr lang="es-ES_tradnl" sz="1100" dirty="0" smtClean="0">
                <a:latin typeface="Arial" panose="020B0604020202020204" pitchFamily="34" charset="0"/>
                <a:cs typeface="Arial" panose="020B0604020202020204" pitchFamily="34" charset="0"/>
              </a:rPr>
              <a:t>La </a:t>
            </a:r>
            <a:r>
              <a:rPr lang="es-ES_tradnl" sz="1100" dirty="0">
                <a:latin typeface="Arial" panose="020B0604020202020204" pitchFamily="34" charset="0"/>
                <a:cs typeface="Arial" panose="020B0604020202020204" pitchFamily="34" charset="0"/>
              </a:rPr>
              <a:t>metodología de este proyecto se basa en los </a:t>
            </a:r>
            <a:r>
              <a:rPr lang="es-ES_tradnl" sz="1100" dirty="0" err="1">
                <a:latin typeface="Arial" panose="020B0604020202020204" pitchFamily="34" charset="0"/>
                <a:cs typeface="Arial" panose="020B0604020202020204" pitchFamily="34" charset="0"/>
              </a:rPr>
              <a:t>prinicpios</a:t>
            </a:r>
            <a:r>
              <a:rPr lang="es-ES_tradnl" sz="1100" dirty="0">
                <a:latin typeface="Arial" panose="020B0604020202020204" pitchFamily="34" charset="0"/>
                <a:cs typeface="Arial" panose="020B0604020202020204" pitchFamily="34" charset="0"/>
              </a:rPr>
              <a:t> de la colaboración, el aprendizaje adaptado, y la consecución de objetivos y avances personales a través de la </a:t>
            </a:r>
            <a:r>
              <a:rPr lang="es-ES_tradnl" sz="1100" dirty="0" err="1">
                <a:latin typeface="Arial" panose="020B0604020202020204" pitchFamily="34" charset="0"/>
                <a:cs typeface="Arial" panose="020B0604020202020204" pitchFamily="34" charset="0"/>
              </a:rPr>
              <a:t>gamificación</a:t>
            </a:r>
            <a:r>
              <a:rPr lang="es-ES_tradnl" sz="1100" dirty="0">
                <a:latin typeface="Arial" panose="020B0604020202020204" pitchFamily="34" charset="0"/>
                <a:cs typeface="Arial" panose="020B0604020202020204" pitchFamily="34" charset="0"/>
              </a:rPr>
              <a:t>. Se trata de varias sesiones (de hora y media de duración), divididas en diferentes inteligencias donde además de trabajar en base a retos cada una de ella se analizarán cuáles son los talentos encubiertos de las personas participantes y se </a:t>
            </a:r>
            <a:r>
              <a:rPr lang="es-ES_tradnl" sz="1100" dirty="0" err="1">
                <a:latin typeface="Arial" panose="020B0604020202020204" pitchFamily="34" charset="0"/>
                <a:cs typeface="Arial" panose="020B0604020202020204" pitchFamily="34" charset="0"/>
              </a:rPr>
              <a:t>motivirá</a:t>
            </a:r>
            <a:r>
              <a:rPr lang="es-ES_tradnl" sz="1100" dirty="0">
                <a:latin typeface="Arial" panose="020B0604020202020204" pitchFamily="34" charset="0"/>
                <a:cs typeface="Arial" panose="020B0604020202020204" pitchFamily="34" charset="0"/>
              </a:rPr>
              <a:t> a que se apoyen en su mejora para un mejor desarrollo personal y social</a:t>
            </a:r>
            <a:r>
              <a:rPr lang="es-ES_tradnl" sz="1100" dirty="0" smtClean="0">
                <a:latin typeface="Arial" panose="020B0604020202020204" pitchFamily="34" charset="0"/>
                <a:cs typeface="Arial" panose="020B0604020202020204" pitchFamily="34" charset="0"/>
              </a:rPr>
              <a:t>.</a:t>
            </a:r>
          </a:p>
          <a:p>
            <a:pPr algn="just">
              <a:lnSpc>
                <a:spcPct val="120000"/>
              </a:lnSpc>
            </a:pPr>
            <a:endParaRPr lang="es-ES_tradnl" sz="1100" dirty="0" smtClean="0">
              <a:latin typeface="Arial" panose="020B0604020202020204" pitchFamily="34" charset="0"/>
              <a:cs typeface="Arial" panose="020B0604020202020204" pitchFamily="34" charset="0"/>
            </a:endParaRPr>
          </a:p>
          <a:p>
            <a:pPr algn="just">
              <a:lnSpc>
                <a:spcPct val="120000"/>
              </a:lnSpc>
            </a:pPr>
            <a:endParaRPr lang="es-ES" sz="1100" dirty="0">
              <a:latin typeface="Arial" panose="020B0604020202020204" pitchFamily="34" charset="0"/>
              <a:cs typeface="Arial" panose="020B0604020202020204" pitchFamily="34" charset="0"/>
            </a:endParaRPr>
          </a:p>
          <a:p>
            <a:pPr algn="just">
              <a:lnSpc>
                <a:spcPct val="120000"/>
              </a:lnSpc>
            </a:pPr>
            <a:r>
              <a:rPr lang="es-ES_tradnl" sz="1100" b="1" dirty="0" smtClean="0">
                <a:latin typeface="Arial" panose="020B0604020202020204" pitchFamily="34" charset="0"/>
                <a:cs typeface="Arial" panose="020B0604020202020204" pitchFamily="34" charset="0"/>
              </a:rPr>
              <a:t>PROYECTO </a:t>
            </a:r>
            <a:r>
              <a:rPr lang="es-ES_tradnl" sz="1100" b="1" dirty="0">
                <a:latin typeface="Arial" panose="020B0604020202020204" pitchFamily="34" charset="0"/>
                <a:cs typeface="Arial" panose="020B0604020202020204" pitchFamily="34" charset="0"/>
              </a:rPr>
              <a:t>HIDROSFERA FESTIVAL 2022</a:t>
            </a:r>
            <a:endParaRPr lang="es-ES" sz="1100" dirty="0">
              <a:latin typeface="Arial" panose="020B0604020202020204" pitchFamily="34" charset="0"/>
              <a:cs typeface="Arial" panose="020B0604020202020204" pitchFamily="34" charset="0"/>
            </a:endParaRPr>
          </a:p>
          <a:p>
            <a:pPr algn="just" fontAlgn="base">
              <a:lnSpc>
                <a:spcPct val="120000"/>
              </a:lnSpc>
            </a:pPr>
            <a:endParaRPr lang="es-ES" sz="1100" dirty="0" smtClean="0">
              <a:latin typeface="Arial" panose="020B0604020202020204" pitchFamily="34" charset="0"/>
              <a:cs typeface="Arial" panose="020B0604020202020204" pitchFamily="34" charset="0"/>
            </a:endParaRPr>
          </a:p>
          <a:p>
            <a:pPr algn="just" fontAlgn="base">
              <a:lnSpc>
                <a:spcPct val="120000"/>
              </a:lnSpc>
            </a:pPr>
            <a:r>
              <a:rPr lang="es-ES" sz="1100" dirty="0" smtClean="0">
                <a:latin typeface="Arial" panose="020B0604020202020204" pitchFamily="34" charset="0"/>
                <a:cs typeface="Arial" panose="020B0604020202020204" pitchFamily="34" charset="0"/>
              </a:rPr>
              <a:t>La </a:t>
            </a:r>
            <a:r>
              <a:rPr lang="es-ES" sz="1100" dirty="0">
                <a:latin typeface="Arial" panose="020B0604020202020204" pitchFamily="34" charset="0"/>
                <a:cs typeface="Arial" panose="020B0604020202020204" pitchFamily="34" charset="0"/>
              </a:rPr>
              <a:t>Fundación colaboró con el Festival Hidrosfera Festival, que tuvo lugar en la zona de Punta del Hidalgo, los próximos días 10 y 11 de diciembre. </a:t>
            </a:r>
          </a:p>
          <a:p>
            <a:pPr algn="just" fontAlgn="base">
              <a:lnSpc>
                <a:spcPct val="120000"/>
              </a:lnSpc>
            </a:pPr>
            <a:r>
              <a:rPr lang="es-ES" sz="1100" dirty="0">
                <a:latin typeface="Arial" panose="020B0604020202020204" pitchFamily="34" charset="0"/>
                <a:cs typeface="Arial" panose="020B0604020202020204" pitchFamily="34" charset="0"/>
              </a:rPr>
              <a:t>El Festival nace en el año 2015 con el objetivo de descentralizar y dinamizar una de las zonas de la periferia del municipio de San Cristóbal de La Laguna, dispersando la cultura y el ocio de su casco histórico. Tiene una filosofía medioambiental y sostenible, siendo el lugar idóneo, La Punta del Hidalgo, término municipal en el que coinciden diversos recursos naturales de la zona: Parque Rural Protegido, Reserva de la Biosfera y Zona de especial protección para las aves.</a:t>
            </a:r>
          </a:p>
          <a:p>
            <a:pPr algn="just" fontAlgn="base">
              <a:lnSpc>
                <a:spcPct val="120000"/>
              </a:lnSpc>
            </a:pPr>
            <a:r>
              <a:rPr lang="es-ES" sz="1100" dirty="0">
                <a:latin typeface="Arial" panose="020B0604020202020204" pitchFamily="34" charset="0"/>
                <a:cs typeface="Arial" panose="020B0604020202020204" pitchFamily="34" charset="0"/>
              </a:rPr>
              <a:t>En esta octava edición, "Hidrosfera Festival" buscaba retomar el formato previo a la pandemia, con conciertos y demás actividades en la calle, fusionándolo con las actividades desarrolladas en las últimas ediciones, caracterizadas por eco rutas artísticas por la Comarca Nordeste.</a:t>
            </a:r>
          </a:p>
        </p:txBody>
      </p:sp>
    </p:spTree>
    <p:extLst>
      <p:ext uri="{BB962C8B-B14F-4D97-AF65-F5344CB8AC3E}">
        <p14:creationId xmlns:p14="http://schemas.microsoft.com/office/powerpoint/2010/main" val="35953754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205345"/>
            <a:ext cx="10515600" cy="5394959"/>
          </a:xfrm>
        </p:spPr>
        <p:txBody>
          <a:bodyPr>
            <a:normAutofit/>
          </a:bodyPr>
          <a:lstStyle/>
          <a:p>
            <a:pPr marL="0" indent="0" algn="just">
              <a:lnSpc>
                <a:spcPct val="120000"/>
              </a:lnSpc>
              <a:buNone/>
            </a:pPr>
            <a:endParaRPr lang="es-ES" sz="1100" dirty="0">
              <a:latin typeface="Arial" panose="020B0604020202020204" pitchFamily="34" charset="0"/>
              <a:cs typeface="Arial" panose="020B0604020202020204" pitchFamily="34" charset="0"/>
            </a:endParaRPr>
          </a:p>
          <a:p>
            <a:pPr marL="0" indent="0" algn="just" fontAlgn="base">
              <a:lnSpc>
                <a:spcPct val="120000"/>
              </a:lnSpc>
              <a:buNone/>
            </a:pPr>
            <a:r>
              <a:rPr lang="es-ES" sz="1100" dirty="0" smtClean="0">
                <a:latin typeface="Arial" panose="020B0604020202020204" pitchFamily="34" charset="0"/>
                <a:cs typeface="Arial" panose="020B0604020202020204" pitchFamily="34" charset="0"/>
              </a:rPr>
              <a:t>Las </a:t>
            </a:r>
            <a:r>
              <a:rPr lang="es-ES" sz="1100" dirty="0">
                <a:latin typeface="Arial" panose="020B0604020202020204" pitchFamily="34" charset="0"/>
                <a:cs typeface="Arial" panose="020B0604020202020204" pitchFamily="34" charset="0"/>
              </a:rPr>
              <a:t>propuestas musicales para este año fueron Doña Lis, Ganges, </a:t>
            </a:r>
            <a:r>
              <a:rPr lang="es-ES" sz="1100" dirty="0" err="1">
                <a:latin typeface="Arial" panose="020B0604020202020204" pitchFamily="34" charset="0"/>
                <a:cs typeface="Arial" panose="020B0604020202020204" pitchFamily="34" charset="0"/>
              </a:rPr>
              <a:t>Jonas</a:t>
            </a:r>
            <a:r>
              <a:rPr lang="es-ES" sz="1100" dirty="0">
                <a:latin typeface="Arial" panose="020B0604020202020204" pitchFamily="34" charset="0"/>
                <a:cs typeface="Arial" panose="020B0604020202020204" pitchFamily="34" charset="0"/>
              </a:rPr>
              <a:t> Aponte, </a:t>
            </a:r>
            <a:r>
              <a:rPr lang="es-ES" sz="1100" dirty="0" err="1">
                <a:latin typeface="Arial" panose="020B0604020202020204" pitchFamily="34" charset="0"/>
                <a:cs typeface="Arial" panose="020B0604020202020204" pitchFamily="34" charset="0"/>
              </a:rPr>
              <a:t>Mar'a</a:t>
            </a:r>
            <a:r>
              <a:rPr lang="es-ES" sz="1100" dirty="0">
                <a:latin typeface="Arial" panose="020B0604020202020204" pitchFamily="34" charset="0"/>
                <a:cs typeface="Arial" panose="020B0604020202020204" pitchFamily="34" charset="0"/>
              </a:rPr>
              <a:t> y </a:t>
            </a:r>
            <a:r>
              <a:rPr lang="es-ES" sz="1100" dirty="0" err="1">
                <a:latin typeface="Arial" panose="020B0604020202020204" pitchFamily="34" charset="0"/>
                <a:cs typeface="Arial" panose="020B0604020202020204" pitchFamily="34" charset="0"/>
              </a:rPr>
              <a:t>MrFox</a:t>
            </a:r>
            <a:r>
              <a:rPr lang="es-ES" sz="1100" dirty="0">
                <a:latin typeface="Arial" panose="020B0604020202020204" pitchFamily="34" charset="0"/>
                <a:cs typeface="Arial" panose="020B0604020202020204" pitchFamily="34" charset="0"/>
              </a:rPr>
              <a:t> </a:t>
            </a:r>
            <a:r>
              <a:rPr lang="es-ES" sz="1100" dirty="0" err="1">
                <a:latin typeface="Arial" panose="020B0604020202020204" pitchFamily="34" charset="0"/>
                <a:cs typeface="Arial" panose="020B0604020202020204" pitchFamily="34" charset="0"/>
              </a:rPr>
              <a:t>Mad</a:t>
            </a:r>
            <a:r>
              <a:rPr lang="es-ES" sz="1100" dirty="0">
                <a:latin typeface="Arial" panose="020B0604020202020204" pitchFamily="34" charset="0"/>
                <a:cs typeface="Arial" panose="020B0604020202020204" pitchFamily="34" charset="0"/>
              </a:rPr>
              <a:t>, que abarcaban diferentes géneros conformando una propuesta </a:t>
            </a:r>
            <a:r>
              <a:rPr lang="es-ES" sz="1100" dirty="0" smtClean="0">
                <a:latin typeface="Arial" panose="020B0604020202020204" pitchFamily="34" charset="0"/>
                <a:cs typeface="Arial" panose="020B0604020202020204" pitchFamily="34" charset="0"/>
              </a:rPr>
              <a:t>diversa. Además </a:t>
            </a:r>
            <a:r>
              <a:rPr lang="es-ES" sz="1100" dirty="0">
                <a:latin typeface="Arial" panose="020B0604020202020204" pitchFamily="34" charset="0"/>
                <a:cs typeface="Arial" panose="020B0604020202020204" pitchFamily="34" charset="0"/>
              </a:rPr>
              <a:t>de la tónica general del festival, (hubo zona de STANDS) fueron muchas las actividades y los stands que reforzaron esta actitud responsable con la naturaleza y la sociedad, como: </a:t>
            </a:r>
            <a:endParaRPr lang="es-ES" sz="1100" dirty="0" smtClean="0">
              <a:latin typeface="Arial" panose="020B0604020202020204" pitchFamily="34" charset="0"/>
              <a:cs typeface="Arial" panose="020B0604020202020204" pitchFamily="34" charset="0"/>
            </a:endParaRPr>
          </a:p>
          <a:p>
            <a:pPr marL="0" indent="0" algn="just" fontAlgn="base">
              <a:lnSpc>
                <a:spcPct val="120000"/>
              </a:lnSpc>
              <a:buNone/>
            </a:pPr>
            <a:r>
              <a:rPr lang="es-ES" sz="1100" dirty="0" smtClean="0">
                <a:latin typeface="Arial" panose="020B0604020202020204" pitchFamily="34" charset="0"/>
                <a:cs typeface="Arial" panose="020B0604020202020204" pitchFamily="34" charset="0"/>
              </a:rPr>
              <a:t>-Exposición </a:t>
            </a:r>
            <a:r>
              <a:rPr lang="es-ES" sz="1100" dirty="0">
                <a:latin typeface="Arial" panose="020B0604020202020204" pitchFamily="34" charset="0"/>
                <a:cs typeface="Arial" panose="020B0604020202020204" pitchFamily="34" charset="0"/>
              </a:rPr>
              <a:t>sobre mujeres activistas medioambientales </a:t>
            </a:r>
          </a:p>
          <a:p>
            <a:pPr marL="0" indent="0" algn="just" fontAlgn="base">
              <a:lnSpc>
                <a:spcPct val="120000"/>
              </a:lnSpc>
              <a:buNone/>
            </a:pPr>
            <a:r>
              <a:rPr lang="es-ES" sz="1100" dirty="0">
                <a:latin typeface="Arial" panose="020B0604020202020204" pitchFamily="34" charset="0"/>
                <a:cs typeface="Arial" panose="020B0604020202020204" pitchFamily="34" charset="0"/>
              </a:rPr>
              <a:t>-Espacio para proyectos medioambientales.</a:t>
            </a:r>
          </a:p>
          <a:p>
            <a:pPr marL="0" indent="0" algn="just" fontAlgn="base">
              <a:lnSpc>
                <a:spcPct val="120000"/>
              </a:lnSpc>
              <a:buNone/>
            </a:pPr>
            <a:r>
              <a:rPr lang="es-ES" sz="1100" dirty="0">
                <a:latin typeface="Arial" panose="020B0604020202020204" pitchFamily="34" charset="0"/>
                <a:cs typeface="Arial" panose="020B0604020202020204" pitchFamily="34" charset="0"/>
              </a:rPr>
              <a:t>-Punto Violeta. Taller de instrumentos musicales a través del reciclaje. </a:t>
            </a:r>
          </a:p>
          <a:p>
            <a:pPr marL="0" indent="0" algn="just" fontAlgn="base">
              <a:lnSpc>
                <a:spcPct val="120000"/>
              </a:lnSpc>
              <a:buNone/>
            </a:pPr>
            <a:r>
              <a:rPr lang="es-ES" sz="1100" dirty="0">
                <a:latin typeface="Arial" panose="020B0604020202020204" pitchFamily="34" charset="0"/>
                <a:cs typeface="Arial" panose="020B0604020202020204" pitchFamily="34" charset="0"/>
              </a:rPr>
              <a:t>-Taller de arte africano para mayores de 15 años. </a:t>
            </a:r>
          </a:p>
          <a:p>
            <a:pPr marL="0" indent="0" algn="just" fontAlgn="base">
              <a:lnSpc>
                <a:spcPct val="120000"/>
              </a:lnSpc>
              <a:buNone/>
            </a:pPr>
            <a:r>
              <a:rPr lang="es-ES" sz="1100" dirty="0">
                <a:latin typeface="Arial" panose="020B0604020202020204" pitchFamily="34" charset="0"/>
                <a:cs typeface="Arial" panose="020B0604020202020204" pitchFamily="34" charset="0"/>
              </a:rPr>
              <a:t>-Taller de respiración. Ruta sobre urbanismo ecológico. </a:t>
            </a:r>
          </a:p>
          <a:p>
            <a:pPr marL="0" indent="0" algn="just" fontAlgn="base">
              <a:lnSpc>
                <a:spcPct val="120000"/>
              </a:lnSpc>
              <a:buNone/>
            </a:pPr>
            <a:r>
              <a:rPr lang="es-ES" sz="1100" dirty="0">
                <a:latin typeface="Arial" panose="020B0604020202020204" pitchFamily="34" charset="0"/>
                <a:cs typeface="Arial" panose="020B0604020202020204" pitchFamily="34" charset="0"/>
              </a:rPr>
              <a:t>-Taller de </a:t>
            </a:r>
            <a:r>
              <a:rPr lang="es-ES" sz="1100" dirty="0" err="1">
                <a:latin typeface="Arial" panose="020B0604020202020204" pitchFamily="34" charset="0"/>
                <a:cs typeface="Arial" panose="020B0604020202020204" pitchFamily="34" charset="0"/>
              </a:rPr>
              <a:t>A</a:t>
            </a:r>
            <a:r>
              <a:rPr lang="es-ES" sz="1100" dirty="0" err="1" smtClean="0">
                <a:latin typeface="Arial" panose="020B0604020202020204" pitchFamily="34" charset="0"/>
                <a:cs typeface="Arial" panose="020B0604020202020204" pitchFamily="34" charset="0"/>
              </a:rPr>
              <a:t>shtanga</a:t>
            </a:r>
            <a:r>
              <a:rPr lang="es-ES" sz="1100" dirty="0" smtClean="0">
                <a:latin typeface="Arial" panose="020B0604020202020204" pitchFamily="34" charset="0"/>
                <a:cs typeface="Arial" panose="020B0604020202020204" pitchFamily="34" charset="0"/>
              </a:rPr>
              <a:t> yoga y Taller </a:t>
            </a:r>
            <a:r>
              <a:rPr lang="es-ES" sz="1100" dirty="0">
                <a:latin typeface="Arial" panose="020B0604020202020204" pitchFamily="34" charset="0"/>
                <a:cs typeface="Arial" panose="020B0604020202020204" pitchFamily="34" charset="0"/>
              </a:rPr>
              <a:t>de danza contemporánea. </a:t>
            </a:r>
          </a:p>
          <a:p>
            <a:pPr marL="0" indent="0" algn="just" fontAlgn="base">
              <a:lnSpc>
                <a:spcPct val="120000"/>
              </a:lnSpc>
              <a:buNone/>
            </a:pPr>
            <a:r>
              <a:rPr lang="es-ES" sz="1100" dirty="0">
                <a:latin typeface="Arial" panose="020B0604020202020204" pitchFamily="34" charset="0"/>
                <a:cs typeface="Arial" panose="020B0604020202020204" pitchFamily="34" charset="0"/>
              </a:rPr>
              <a:t>-Recicla y diseña tu ropa. </a:t>
            </a:r>
            <a:r>
              <a:rPr lang="es-ES" sz="1100" dirty="0" smtClean="0">
                <a:latin typeface="Arial" panose="020B0604020202020204" pitchFamily="34" charset="0"/>
                <a:cs typeface="Arial" panose="020B0604020202020204" pitchFamily="34" charset="0"/>
              </a:rPr>
              <a:t>Etc., etc.</a:t>
            </a:r>
            <a:endParaRPr lang="es-ES" sz="1100" dirty="0">
              <a:latin typeface="Arial" panose="020B0604020202020204" pitchFamily="34" charset="0"/>
              <a:cs typeface="Arial" panose="020B0604020202020204" pitchFamily="34" charset="0"/>
            </a:endParaRPr>
          </a:p>
          <a:p>
            <a:pPr marL="0" indent="0" algn="just" fontAlgn="base">
              <a:lnSpc>
                <a:spcPct val="120000"/>
              </a:lnSpc>
              <a:buNone/>
            </a:pPr>
            <a:r>
              <a:rPr lang="es-ES" sz="1100" dirty="0" smtClean="0">
                <a:latin typeface="Arial" panose="020B0604020202020204" pitchFamily="34" charset="0"/>
                <a:cs typeface="Arial" panose="020B0604020202020204" pitchFamily="34" charset="0"/>
              </a:rPr>
              <a:t>El domingo 11 se realizó la “Ruta Mareas”  (Camino de la costa San Juanito) y se </a:t>
            </a:r>
            <a:r>
              <a:rPr lang="es-ES" sz="1100" dirty="0">
                <a:latin typeface="Arial" panose="020B0604020202020204" pitchFamily="34" charset="0"/>
                <a:cs typeface="Arial" panose="020B0604020202020204" pitchFamily="34" charset="0"/>
              </a:rPr>
              <a:t>realizaron las actividades de la Zona de stands (Exposiciones y Talleres, etc</a:t>
            </a:r>
            <a:r>
              <a:rPr lang="es-ES" sz="1100" dirty="0" smtClean="0">
                <a:latin typeface="Arial" panose="020B0604020202020204" pitchFamily="34" charset="0"/>
                <a:cs typeface="Arial" panose="020B0604020202020204" pitchFamily="34" charset="0"/>
              </a:rPr>
              <a:t>.)".</a:t>
            </a:r>
            <a:r>
              <a:rPr lang="es-ES_tradnl" sz="1100" b="1" dirty="0">
                <a:latin typeface="Arial" panose="020B0604020202020204" pitchFamily="34" charset="0"/>
                <a:cs typeface="Arial" panose="020B0604020202020204" pitchFamily="34" charset="0"/>
              </a:rPr>
              <a:t> </a:t>
            </a:r>
            <a:endParaRPr lang="es-ES" sz="1100" dirty="0">
              <a:latin typeface="Arial" panose="020B0604020202020204" pitchFamily="34" charset="0"/>
              <a:cs typeface="Arial" panose="020B0604020202020204" pitchFamily="34" charset="0"/>
            </a:endParaRPr>
          </a:p>
          <a:p>
            <a:pPr>
              <a:lnSpc>
                <a:spcPct val="120000"/>
              </a:lnSpc>
            </a:pPr>
            <a:endParaRPr lang="es-ES" sz="4400" dirty="0">
              <a:latin typeface="Arial" panose="020B0604020202020204" pitchFamily="34" charset="0"/>
              <a:cs typeface="Arial" panose="020B0604020202020204" pitchFamily="34" charset="0"/>
            </a:endParaRPr>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1391973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255222"/>
            <a:ext cx="10515600" cy="4971011"/>
          </a:xfrm>
        </p:spPr>
        <p:txBody>
          <a:bodyPr>
            <a:normAutofit/>
          </a:bodyPr>
          <a:lstStyle/>
          <a:p>
            <a:pPr marL="0" indent="0" algn="just">
              <a:buNone/>
            </a:pPr>
            <a:endParaRPr lang="es-ES_tradnl" sz="1100" b="1" dirty="0" smtClean="0">
              <a:latin typeface="Arial" panose="020B0604020202020204" pitchFamily="34" charset="0"/>
              <a:cs typeface="Arial" panose="020B0604020202020204" pitchFamily="34" charset="0"/>
            </a:endParaRPr>
          </a:p>
          <a:p>
            <a:pPr marL="0" indent="0" algn="just">
              <a:buNone/>
            </a:pPr>
            <a:r>
              <a:rPr lang="es-ES_tradnl" sz="1100" b="1" dirty="0" smtClean="0">
                <a:solidFill>
                  <a:schemeClr val="accent1">
                    <a:lumMod val="50000"/>
                  </a:schemeClr>
                </a:solidFill>
                <a:latin typeface="Arial" panose="020B0604020202020204" pitchFamily="34" charset="0"/>
                <a:cs typeface="Arial" panose="020B0604020202020204" pitchFamily="34" charset="0"/>
              </a:rPr>
              <a:t>VII</a:t>
            </a:r>
            <a:r>
              <a:rPr lang="es-ES_tradnl" sz="1100" b="1" dirty="0">
                <a:solidFill>
                  <a:schemeClr val="accent1">
                    <a:lumMod val="50000"/>
                  </a:schemeClr>
                </a:solidFill>
                <a:latin typeface="Arial" panose="020B0604020202020204" pitchFamily="34" charset="0"/>
                <a:cs typeface="Arial" panose="020B0604020202020204" pitchFamily="34" charset="0"/>
              </a:rPr>
              <a:t>. PROYECTOS EUROPEOS</a:t>
            </a:r>
            <a:endParaRPr lang="es-ES" sz="1100" dirty="0">
              <a:solidFill>
                <a:schemeClr val="accent1">
                  <a:lumMod val="50000"/>
                </a:schemeClr>
              </a:solidFill>
              <a:latin typeface="Arial" panose="020B0604020202020204" pitchFamily="34" charset="0"/>
              <a:cs typeface="Arial" panose="020B0604020202020204" pitchFamily="34" charset="0"/>
            </a:endParaRPr>
          </a:p>
          <a:p>
            <a:pPr marL="0" indent="0" algn="just">
              <a:buNone/>
            </a:pPr>
            <a:r>
              <a:rPr lang="es-ES_tradnl" sz="1100" dirty="0">
                <a:solidFill>
                  <a:schemeClr val="accent1">
                    <a:lumMod val="50000"/>
                  </a:schemeClr>
                </a:solidFill>
                <a:latin typeface="Arial" panose="020B0604020202020204" pitchFamily="34" charset="0"/>
                <a:cs typeface="Arial" panose="020B0604020202020204" pitchFamily="34" charset="0"/>
              </a:rPr>
              <a:t>  </a:t>
            </a:r>
            <a:endParaRPr lang="es-ES" sz="1100" dirty="0">
              <a:solidFill>
                <a:schemeClr val="accent1">
                  <a:lumMod val="50000"/>
                </a:schemeClr>
              </a:solidFill>
              <a:latin typeface="Arial" panose="020B0604020202020204" pitchFamily="34" charset="0"/>
              <a:cs typeface="Arial" panose="020B0604020202020204" pitchFamily="34" charset="0"/>
            </a:endParaRPr>
          </a:p>
          <a:p>
            <a:pPr marL="0" indent="0" algn="just">
              <a:buNone/>
            </a:pPr>
            <a:r>
              <a:rPr lang="es-ES" sz="1100" b="1" dirty="0">
                <a:latin typeface="Arial" panose="020B0604020202020204" pitchFamily="34" charset="0"/>
                <a:cs typeface="Arial" panose="020B0604020202020204" pitchFamily="34" charset="0"/>
              </a:rPr>
              <a:t>1.- Acreditación Erasmus </a:t>
            </a:r>
            <a:endParaRPr lang="es-ES" sz="1100" dirty="0">
              <a:latin typeface="Arial" panose="020B0604020202020204" pitchFamily="34" charset="0"/>
              <a:cs typeface="Arial" panose="020B0604020202020204" pitchFamily="34" charset="0"/>
            </a:endParaRPr>
          </a:p>
          <a:p>
            <a:pPr marL="0" indent="0" algn="just">
              <a:buNone/>
            </a:pPr>
            <a:r>
              <a:rPr lang="es-ES" sz="1100" dirty="0" smtClean="0">
                <a:latin typeface="Arial" panose="020B0604020202020204" pitchFamily="34" charset="0"/>
                <a:cs typeface="Arial" panose="020B0604020202020204" pitchFamily="34" charset="0"/>
              </a:rPr>
              <a:t>La </a:t>
            </a:r>
            <a:r>
              <a:rPr lang="es-ES" sz="1100" dirty="0">
                <a:latin typeface="Arial" panose="020B0604020202020204" pitchFamily="34" charset="0"/>
                <a:cs typeface="Arial" panose="020B0604020202020204" pitchFamily="34" charset="0"/>
              </a:rPr>
              <a:t>Fundación tiene concedidas dos acreditaciones del Programa Erasmus hasta el 31 de diciembre de 2027. La Acreditación Erasmus de FP, con el OID E10011940 y Código de proyecto 2020-1-ES01-KA120-VET-094709, y el 10 de marzo de 2022, la Acreditación Erasmus de Juventud, con el número de acuerdo </a:t>
            </a:r>
            <a:r>
              <a:rPr lang="es-ES_tradnl" sz="1100" dirty="0" smtClean="0">
                <a:latin typeface="Arial" panose="020B0604020202020204" pitchFamily="34" charset="0"/>
                <a:cs typeface="Arial" panose="020B0604020202020204" pitchFamily="34" charset="0"/>
              </a:rPr>
              <a:t>2020-1-ES02-KA150-YOU-017201</a:t>
            </a:r>
          </a:p>
          <a:p>
            <a:pPr marL="0" indent="0" algn="just">
              <a:buNone/>
            </a:pPr>
            <a:endParaRPr lang="es-ES_tradnl" sz="1100" dirty="0">
              <a:latin typeface="Arial" panose="020B0604020202020204" pitchFamily="34" charset="0"/>
              <a:cs typeface="Arial" panose="020B0604020202020204" pitchFamily="34" charset="0"/>
            </a:endParaRPr>
          </a:p>
          <a:p>
            <a:pPr marL="0" indent="0" algn="just">
              <a:buNone/>
            </a:pPr>
            <a:r>
              <a:rPr lang="es-ES" sz="1100" b="1" dirty="0">
                <a:latin typeface="Arial" panose="020B0604020202020204" pitchFamily="34" charset="0"/>
                <a:cs typeface="Arial" panose="020B0604020202020204" pitchFamily="34" charset="0"/>
              </a:rPr>
              <a:t>2.- Proyecto "IDEOJOB</a:t>
            </a:r>
            <a:r>
              <a:rPr lang="es-ES" sz="1100" b="1" dirty="0" smtClean="0">
                <a:latin typeface="Arial" panose="020B0604020202020204" pitchFamily="34" charset="0"/>
                <a:cs typeface="Arial" panose="020B0604020202020204" pitchFamily="34" charset="0"/>
              </a:rPr>
              <a:t>"</a:t>
            </a:r>
            <a:endParaRPr lang="es-ES" sz="1100" dirty="0">
              <a:latin typeface="Arial" panose="020B0604020202020204" pitchFamily="34" charset="0"/>
              <a:cs typeface="Arial" panose="020B0604020202020204" pitchFamily="34" charset="0"/>
            </a:endParaRPr>
          </a:p>
          <a:p>
            <a:pPr marL="0" indent="0" algn="just">
              <a:buNone/>
            </a:pPr>
            <a:r>
              <a:rPr lang="es-ES_tradnl" sz="1100" dirty="0">
                <a:latin typeface="Arial" panose="020B0604020202020204" pitchFamily="34" charset="0"/>
                <a:cs typeface="Arial" panose="020B0604020202020204" pitchFamily="34" charset="0"/>
              </a:rPr>
              <a:t>En enero de 2019 se presentó un nuevo proyecto en el Marco del Programa ERASMUS, en la Convocatoria KA116 Movilidad de Estudiantes y personal de Formación – Carta VET, de Programa Erasmus +, denominado “IDEOJOB”, que resultó aprobado mediante Resolución de la Dirección del Servicio Español para la Internalización de la Educación (SEPIE).</a:t>
            </a:r>
            <a:endParaRPr lang="es-ES" sz="1100" dirty="0">
              <a:latin typeface="Arial" panose="020B0604020202020204" pitchFamily="34" charset="0"/>
              <a:cs typeface="Arial" panose="020B0604020202020204" pitchFamily="34" charset="0"/>
            </a:endParaRPr>
          </a:p>
          <a:p>
            <a:pPr marL="0" indent="0" algn="just">
              <a:buNone/>
            </a:pPr>
            <a:r>
              <a:rPr lang="es-ES_tradnl" sz="1100" dirty="0">
                <a:latin typeface="Arial" panose="020B0604020202020204" pitchFamily="34" charset="0"/>
                <a:cs typeface="Arial" panose="020B0604020202020204" pitchFamily="34" charset="0"/>
              </a:rPr>
              <a:t>El Convenio de Proyecto fue firmado en el mes de junio de 2019, y tiene por finalidad el promover y potenciar la movilidad europea de 10 Estudiantes de Canarias que se encuentran cursando Certificados de Profesionalidad en Canarias en el marco de los PFAES, Programas de Formación en Alternancia para el empleo, Proyectos de Garantía Juvenil, etc., que la Fundación Ideo gestiona.</a:t>
            </a:r>
            <a:endParaRPr lang="es-ES" sz="1100" dirty="0">
              <a:latin typeface="Arial" panose="020B0604020202020204" pitchFamily="34" charset="0"/>
              <a:cs typeface="Arial" panose="020B0604020202020204" pitchFamily="34" charset="0"/>
            </a:endParaRPr>
          </a:p>
          <a:p>
            <a:pPr marL="0" indent="0" algn="just">
              <a:buNone/>
            </a:pPr>
            <a:r>
              <a:rPr lang="es-ES_tradnl" sz="1100" dirty="0">
                <a:latin typeface="Arial" panose="020B0604020202020204" pitchFamily="34" charset="0"/>
                <a:cs typeface="Arial" panose="020B0604020202020204" pitchFamily="34" charset="0"/>
              </a:rPr>
              <a:t>El objetivo del proyecto es la realización de prácticas no laborales en empresas del entorno europeo, relacionadas con la ocupación en la que se están formando, y el fortalecimiento lingüístico en otro idioma. Estas prácticas tendrán lugar en Alemania.  </a:t>
            </a:r>
            <a:endParaRPr lang="es-ES" sz="1100" dirty="0">
              <a:latin typeface="Arial" panose="020B0604020202020204" pitchFamily="34" charset="0"/>
              <a:cs typeface="Arial" panose="020B0604020202020204" pitchFamily="34" charset="0"/>
            </a:endParaRPr>
          </a:p>
          <a:p>
            <a:pPr marL="0" indent="0" algn="just">
              <a:buNone/>
            </a:pPr>
            <a:r>
              <a:rPr lang="es-ES_tradnl" sz="1100" dirty="0">
                <a:latin typeface="Arial" panose="020B0604020202020204" pitchFamily="34" charset="0"/>
                <a:cs typeface="Arial" panose="020B0604020202020204" pitchFamily="34" charset="0"/>
              </a:rPr>
              <a:t>El Proyecto obtuvo una prórroga, (por la situación derivada de la pandemia con la COVID19) y tiene de plazo hasta diciembre de 2022 para su realización.</a:t>
            </a:r>
            <a:endParaRPr lang="es-ES" sz="1100" dirty="0">
              <a:latin typeface="Arial" panose="020B0604020202020204" pitchFamily="34" charset="0"/>
              <a:cs typeface="Arial" panose="020B0604020202020204" pitchFamily="34" charset="0"/>
            </a:endParaRPr>
          </a:p>
          <a:p>
            <a:pPr marL="0" indent="0" algn="just">
              <a:buNone/>
            </a:pPr>
            <a:endParaRPr lang="es-ES" sz="1100" dirty="0">
              <a:latin typeface="Arial" panose="020B0604020202020204" pitchFamily="34" charset="0"/>
              <a:cs typeface="Arial" panose="020B0604020202020204" pitchFamily="34" charset="0"/>
            </a:endParaRPr>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51627" y="5677592"/>
            <a:ext cx="1966712" cy="548641"/>
          </a:xfrm>
          <a:prstGeom prst="rect">
            <a:avLst/>
          </a:prstGeom>
        </p:spPr>
      </p:pic>
    </p:spTree>
    <p:extLst>
      <p:ext uri="{BB962C8B-B14F-4D97-AF65-F5344CB8AC3E}">
        <p14:creationId xmlns:p14="http://schemas.microsoft.com/office/powerpoint/2010/main" val="9684056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199" y="1275166"/>
            <a:ext cx="10680139" cy="5034194"/>
          </a:xfrm>
        </p:spPr>
        <p:txBody>
          <a:bodyPr>
            <a:normAutofit fontScale="92500" lnSpcReduction="10000"/>
          </a:bodyPr>
          <a:lstStyle/>
          <a:p>
            <a:pPr marL="0" indent="0" algn="just">
              <a:buNone/>
            </a:pPr>
            <a:endParaRPr lang="es-ES_tradnl" sz="1200" b="1" dirty="0" smtClean="0">
              <a:latin typeface="Arial" panose="020B0604020202020204" pitchFamily="34" charset="0"/>
              <a:cs typeface="Arial" panose="020B0604020202020204" pitchFamily="34" charset="0"/>
            </a:endParaRPr>
          </a:p>
          <a:p>
            <a:pPr marL="0" indent="0" algn="just">
              <a:buNone/>
            </a:pPr>
            <a:r>
              <a:rPr lang="es-ES_tradnl" sz="1200" b="1" dirty="0" smtClean="0">
                <a:latin typeface="Arial" panose="020B0604020202020204" pitchFamily="34" charset="0"/>
                <a:cs typeface="Arial" panose="020B0604020202020204" pitchFamily="34" charset="0"/>
              </a:rPr>
              <a:t>3</a:t>
            </a:r>
            <a:r>
              <a:rPr lang="es-ES_tradnl" sz="1200" b="1" dirty="0">
                <a:latin typeface="Arial" panose="020B0604020202020204" pitchFamily="34" charset="0"/>
                <a:cs typeface="Arial" panose="020B0604020202020204" pitchFamily="34" charset="0"/>
              </a:rPr>
              <a:t>.- Proyecto “TRES DE TRES</a:t>
            </a:r>
            <a:r>
              <a:rPr lang="es-ES_tradnl" sz="1200" b="1" dirty="0" smtClean="0">
                <a:latin typeface="Arial" panose="020B0604020202020204" pitchFamily="34" charset="0"/>
                <a:cs typeface="Arial" panose="020B0604020202020204" pitchFamily="34" charset="0"/>
              </a:rPr>
              <a:t>”</a:t>
            </a:r>
            <a:endParaRPr lang="es-ES_tradnl" sz="1200" dirty="0" smtClean="0">
              <a:latin typeface="Arial" panose="020B0604020202020204" pitchFamily="34" charset="0"/>
              <a:cs typeface="Arial" panose="020B0604020202020204" pitchFamily="34" charset="0"/>
            </a:endParaRPr>
          </a:p>
          <a:p>
            <a:pPr marL="0" indent="0" algn="just">
              <a:buNone/>
            </a:pPr>
            <a:r>
              <a:rPr lang="es-ES_tradnl" sz="1200" dirty="0" smtClean="0">
                <a:latin typeface="Arial" panose="020B0604020202020204" pitchFamily="34" charset="0"/>
                <a:cs typeface="Arial" panose="020B0604020202020204" pitchFamily="34" charset="0"/>
              </a:rPr>
              <a:t>En </a:t>
            </a:r>
            <a:r>
              <a:rPr lang="es-ES_tradnl" sz="1200" dirty="0">
                <a:latin typeface="Arial" panose="020B0604020202020204" pitchFamily="34" charset="0"/>
                <a:cs typeface="Arial" panose="020B0604020202020204" pitchFamily="34" charset="0"/>
              </a:rPr>
              <a:t>febrero de 2022, en el Marco del Programa ERASMUS, la Fundación presentó solicitud para realizar el Proyecto “TRES DE TRES”, a la 1ª ronda de la Convocatoria KA 154-YOU de Actividades de Participación Juvenil, proyecto que resultó aprobado mediante Resolución de 28 de junio de 2022 de la Directora del Instituto de la Juventud (INJUVE).</a:t>
            </a:r>
            <a:endParaRPr lang="es-ES" sz="1200" dirty="0">
              <a:latin typeface="Arial" panose="020B0604020202020204" pitchFamily="34" charset="0"/>
              <a:cs typeface="Arial" panose="020B0604020202020204" pitchFamily="34" charset="0"/>
            </a:endParaRPr>
          </a:p>
          <a:p>
            <a:pPr marL="0" indent="0" algn="just">
              <a:buNone/>
            </a:pPr>
            <a:r>
              <a:rPr lang="es-ES_tradnl" sz="1200" dirty="0">
                <a:latin typeface="Arial" panose="020B0604020202020204" pitchFamily="34" charset="0"/>
                <a:cs typeface="Arial" panose="020B0604020202020204" pitchFamily="34" charset="0"/>
              </a:rPr>
              <a:t>El proyecto tiene como objetivos principales, por un lado, el garantizar la igualdad de oportunidades, la inclusión social, aún más, si cabe, al trabajar diariamente con personas jóvenes, menores de edad, que se encuentran cumpliendo Medidas Judiciales en Centros que la Fundación gestiona, y se encuentran en alto riesgo de exclusión social. Y por otro lado, el crear espacios de participación para jóvenes, donde exista el debate, para conocer sus opiniones, necesidades e inquietudes, espacios donde puedan expresar libremente su posición, sus propuestas, etc., junto con las personas responsables en la toma de decisiones políticas, fomentando el diálogo entre ambas partes, para impulsar la colaboración y la coordinación de todas las políticas que tienen que ver con las personas jóvenes de forma coherente con la visión, misión y valores de las políticas de juventud. En el Proyecto participaran 156 jóvenes.</a:t>
            </a:r>
            <a:endParaRPr lang="es-ES" sz="1200" dirty="0">
              <a:latin typeface="Arial" panose="020B0604020202020204" pitchFamily="34" charset="0"/>
              <a:cs typeface="Arial" panose="020B0604020202020204" pitchFamily="34" charset="0"/>
            </a:endParaRPr>
          </a:p>
          <a:p>
            <a:pPr marL="0" indent="0" algn="just" fontAlgn="base">
              <a:buNone/>
            </a:pPr>
            <a:r>
              <a:rPr lang="es-ES_tradnl" sz="1200" dirty="0">
                <a:latin typeface="Arial" panose="020B0604020202020204" pitchFamily="34" charset="0"/>
                <a:cs typeface="Arial" panose="020B0604020202020204" pitchFamily="34" charset="0"/>
              </a:rPr>
              <a:t>El Proyecto está estructurado en tres actividades, ("REDES SOCIALES: ¿OPORTUNIDAD O ADICCIÓN?", "IGUALDAD E INTERSECCIONALIDAD", y "DEPORTE Y ADAPTACION SOCIAL"), teniendo lugar la primera de ellas en el mes de junio de 2022:</a:t>
            </a:r>
            <a:endParaRPr lang="es-ES" sz="1200" dirty="0">
              <a:latin typeface="Arial" panose="020B0604020202020204" pitchFamily="34" charset="0"/>
              <a:cs typeface="Arial" panose="020B0604020202020204" pitchFamily="34" charset="0"/>
            </a:endParaRPr>
          </a:p>
          <a:p>
            <a:pPr marL="0" indent="0" algn="just" fontAlgn="base">
              <a:buNone/>
            </a:pPr>
            <a:r>
              <a:rPr lang="es-ES_tradnl" sz="1200" dirty="0">
                <a:latin typeface="Arial" panose="020B0604020202020204" pitchFamily="34" charset="0"/>
                <a:cs typeface="Arial" panose="020B0604020202020204" pitchFamily="34" charset="0"/>
              </a:rPr>
              <a:t>La 1ª Actividad consistió en la realización del Evento participativo </a:t>
            </a:r>
            <a:r>
              <a:rPr lang="es-ES_tradnl" sz="1200" b="1" dirty="0">
                <a:latin typeface="Arial" panose="020B0604020202020204" pitchFamily="34" charset="0"/>
                <a:cs typeface="Arial" panose="020B0604020202020204" pitchFamily="34" charset="0"/>
              </a:rPr>
              <a:t>"REDES SOCIALES: ¿OPORTUNIDAD O ADICCIÓN?"</a:t>
            </a:r>
            <a:r>
              <a:rPr lang="es-ES_tradnl" sz="1200" dirty="0">
                <a:latin typeface="Arial" panose="020B0604020202020204" pitchFamily="34" charset="0"/>
                <a:cs typeface="Arial" panose="020B0604020202020204" pitchFamily="34" charset="0"/>
              </a:rPr>
              <a:t>, a fin de</a:t>
            </a:r>
            <a:r>
              <a:rPr lang="es-ES_tradnl" sz="1200" b="1" dirty="0">
                <a:latin typeface="Arial" panose="020B0604020202020204" pitchFamily="34" charset="0"/>
                <a:cs typeface="Arial" panose="020B0604020202020204" pitchFamily="34" charset="0"/>
              </a:rPr>
              <a:t> </a:t>
            </a:r>
            <a:r>
              <a:rPr lang="es-ES_tradnl" sz="1200" dirty="0">
                <a:latin typeface="Arial" panose="020B0604020202020204" pitchFamily="34" charset="0"/>
                <a:cs typeface="Arial" panose="020B0604020202020204" pitchFamily="34" charset="0"/>
              </a:rPr>
              <a:t>combatir la adicción tecnológica y hacer un buen uso de Internet y las redes para ponerlas al servicio de la autopromoción, el empleo, espacios de encuentro, aficiones, inspiración, etc. Las</a:t>
            </a:r>
            <a:r>
              <a:rPr lang="es-ES_tradnl" sz="1200" b="1" dirty="0">
                <a:latin typeface="Arial" panose="020B0604020202020204" pitchFamily="34" charset="0"/>
                <a:cs typeface="Arial" panose="020B0604020202020204" pitchFamily="34" charset="0"/>
              </a:rPr>
              <a:t> </a:t>
            </a:r>
            <a:r>
              <a:rPr lang="es-ES_tradnl" sz="1200" dirty="0">
                <a:latin typeface="Arial" panose="020B0604020202020204" pitchFamily="34" charset="0"/>
                <a:cs typeface="Arial" panose="020B0604020202020204" pitchFamily="34" charset="0"/>
              </a:rPr>
              <a:t>jornadas participativas comenzaron a finales del mes de junio en los Centros de Internamiento Educativo de Menores de Tenerife y de Gran Canaria, en la el Centro Atlántico de la Juventud (Tenerife) y en la sede de la Fundación en Las Palmas. </a:t>
            </a:r>
            <a:endParaRPr lang="es-ES" sz="1200" dirty="0">
              <a:latin typeface="Arial" panose="020B0604020202020204" pitchFamily="34" charset="0"/>
              <a:cs typeface="Arial" panose="020B0604020202020204" pitchFamily="34" charset="0"/>
            </a:endParaRPr>
          </a:p>
          <a:p>
            <a:pPr marL="0" indent="0" algn="just" fontAlgn="base">
              <a:buNone/>
            </a:pPr>
            <a:r>
              <a:rPr lang="es-ES" sz="1200" dirty="0">
                <a:latin typeface="Arial" panose="020B0604020202020204" pitchFamily="34" charset="0"/>
                <a:cs typeface="Arial" panose="020B0604020202020204" pitchFamily="34" charset="0"/>
              </a:rPr>
              <a:t>Las fechas en que se realizó la Actividad en Tenerife fueron las </a:t>
            </a:r>
            <a:r>
              <a:rPr lang="es-ES" sz="1200" dirty="0" smtClean="0">
                <a:latin typeface="Arial" panose="020B0604020202020204" pitchFamily="34" charset="0"/>
                <a:cs typeface="Arial" panose="020B0604020202020204" pitchFamily="34" charset="0"/>
              </a:rPr>
              <a:t>siguientes: Los </a:t>
            </a:r>
            <a:r>
              <a:rPr lang="es-ES" sz="1200" dirty="0">
                <a:latin typeface="Arial" panose="020B0604020202020204" pitchFamily="34" charset="0"/>
                <a:cs typeface="Arial" panose="020B0604020202020204" pitchFamily="34" charset="0"/>
              </a:rPr>
              <a:t>días 27, 29 y 30 de junio en el CIEM Valle Tabares y el día 28 de junio en el Centro Atlántico de la Juventud</a:t>
            </a:r>
            <a:r>
              <a:rPr lang="es-ES" sz="1200" dirty="0" smtClean="0">
                <a:latin typeface="Arial" panose="020B0604020202020204" pitchFamily="34" charset="0"/>
                <a:cs typeface="Arial" panose="020B0604020202020204" pitchFamily="34" charset="0"/>
              </a:rPr>
              <a:t>. </a:t>
            </a:r>
          </a:p>
          <a:p>
            <a:pPr marL="0" indent="0" algn="just" fontAlgn="base">
              <a:buNone/>
            </a:pPr>
            <a:r>
              <a:rPr lang="es-ES" sz="1200" dirty="0" smtClean="0">
                <a:latin typeface="Arial" panose="020B0604020202020204" pitchFamily="34" charset="0"/>
                <a:cs typeface="Arial" panose="020B0604020202020204" pitchFamily="34" charset="0"/>
              </a:rPr>
              <a:t>Las </a:t>
            </a:r>
            <a:r>
              <a:rPr lang="es-ES" sz="1200" dirty="0">
                <a:latin typeface="Arial" panose="020B0604020202020204" pitchFamily="34" charset="0"/>
                <a:cs typeface="Arial" panose="020B0604020202020204" pitchFamily="34" charset="0"/>
              </a:rPr>
              <a:t>fechas para la realización de la Actividad en Gran Canaria son las </a:t>
            </a:r>
            <a:r>
              <a:rPr lang="es-ES" sz="1200" dirty="0" smtClean="0">
                <a:latin typeface="Arial" panose="020B0604020202020204" pitchFamily="34" charset="0"/>
                <a:cs typeface="Arial" panose="020B0604020202020204" pitchFamily="34" charset="0"/>
              </a:rPr>
              <a:t>siguientes: Los </a:t>
            </a:r>
            <a:r>
              <a:rPr lang="es-ES" sz="1200" dirty="0">
                <a:latin typeface="Arial" panose="020B0604020202020204" pitchFamily="34" charset="0"/>
                <a:cs typeface="Arial" panose="020B0604020202020204" pitchFamily="34" charset="0"/>
              </a:rPr>
              <a:t>días 4, 5, 6, y 7 de JULIO, en el CIEM La </a:t>
            </a:r>
            <a:r>
              <a:rPr lang="es-ES" sz="1200" dirty="0" err="1" smtClean="0">
                <a:latin typeface="Arial" panose="020B0604020202020204" pitchFamily="34" charset="0"/>
                <a:cs typeface="Arial" panose="020B0604020202020204" pitchFamily="34" charset="0"/>
              </a:rPr>
              <a:t>Montañeta</a:t>
            </a:r>
            <a:r>
              <a:rPr lang="es-ES" sz="1200" dirty="0">
                <a:latin typeface="Arial" panose="020B0604020202020204" pitchFamily="34" charset="0"/>
                <a:cs typeface="Arial" panose="020B0604020202020204" pitchFamily="34" charset="0"/>
              </a:rPr>
              <a:t> y</a:t>
            </a:r>
            <a:r>
              <a:rPr lang="es-ES" sz="1200" dirty="0" smtClean="0">
                <a:latin typeface="Arial" panose="020B0604020202020204" pitchFamily="34" charset="0"/>
                <a:cs typeface="Arial" panose="020B0604020202020204" pitchFamily="34" charset="0"/>
              </a:rPr>
              <a:t> </a:t>
            </a:r>
            <a:r>
              <a:rPr lang="es-ES" sz="1200" dirty="0">
                <a:latin typeface="Arial" panose="020B0604020202020204" pitchFamily="34" charset="0"/>
                <a:cs typeface="Arial" panose="020B0604020202020204" pitchFamily="34" charset="0"/>
              </a:rPr>
              <a:t>el día 8 de JULIO, en la sede de la </a:t>
            </a:r>
            <a:r>
              <a:rPr lang="es-ES" sz="1200" dirty="0" smtClean="0">
                <a:latin typeface="Arial" panose="020B0604020202020204" pitchFamily="34" charset="0"/>
                <a:cs typeface="Arial" panose="020B0604020202020204" pitchFamily="34" charset="0"/>
              </a:rPr>
              <a:t>Fundación</a:t>
            </a:r>
            <a:r>
              <a:rPr lang="es-ES" sz="1200" dirty="0">
                <a:latin typeface="Arial" panose="020B0604020202020204" pitchFamily="34" charset="0"/>
                <a:cs typeface="Arial" panose="020B0604020202020204" pitchFamily="34" charset="0"/>
              </a:rPr>
              <a:t>.</a:t>
            </a:r>
          </a:p>
          <a:p>
            <a:pPr marL="0" indent="0" algn="just">
              <a:buNone/>
            </a:pPr>
            <a:r>
              <a:rPr lang="es-ES" sz="1200" dirty="0" smtClean="0">
                <a:latin typeface="Arial" panose="020B0604020202020204" pitchFamily="34" charset="0"/>
                <a:cs typeface="Arial" panose="020B0604020202020204" pitchFamily="34" charset="0"/>
              </a:rPr>
              <a:t>En </a:t>
            </a:r>
            <a:r>
              <a:rPr lang="es-ES" sz="1200" dirty="0">
                <a:latin typeface="Arial" panose="020B0604020202020204" pitchFamily="34" charset="0"/>
                <a:cs typeface="Arial" panose="020B0604020202020204" pitchFamily="34" charset="0"/>
              </a:rPr>
              <a:t>dicha actividad participaron un total de 52 jóvenes, 36 hombres y 16 mujeres</a:t>
            </a:r>
            <a:r>
              <a:rPr lang="es-ES" sz="1200" dirty="0" smtClean="0">
                <a:latin typeface="Arial" panose="020B0604020202020204" pitchFamily="34" charset="0"/>
                <a:cs typeface="Arial" panose="020B0604020202020204" pitchFamily="34" charset="0"/>
              </a:rPr>
              <a:t>.</a:t>
            </a:r>
          </a:p>
          <a:p>
            <a:pPr marL="0" indent="0" algn="just">
              <a:buNone/>
            </a:pPr>
            <a:r>
              <a:rPr lang="es-ES" sz="1200" dirty="0" smtClean="0">
                <a:latin typeface="Arial" panose="020B0604020202020204" pitchFamily="34" charset="0"/>
                <a:cs typeface="Arial" panose="020B0604020202020204" pitchFamily="34" charset="0"/>
              </a:rPr>
              <a:t>La </a:t>
            </a:r>
            <a:r>
              <a:rPr lang="es-ES" sz="1200" dirty="0">
                <a:latin typeface="Arial" panose="020B0604020202020204" pitchFamily="34" charset="0"/>
                <a:cs typeface="Arial" panose="020B0604020202020204" pitchFamily="34" charset="0"/>
              </a:rPr>
              <a:t>2ª Actividad consistió en la realización del Evento participativo </a:t>
            </a:r>
            <a:r>
              <a:rPr lang="es-ES_tradnl" sz="1200" b="1" dirty="0">
                <a:latin typeface="Arial" panose="020B0604020202020204" pitchFamily="34" charset="0"/>
                <a:cs typeface="Arial" panose="020B0604020202020204" pitchFamily="34" charset="0"/>
              </a:rPr>
              <a:t>"IGUALDAD E INTERSECCIONALIDAD"</a:t>
            </a:r>
            <a:r>
              <a:rPr lang="es-ES_tradnl" sz="1200" dirty="0">
                <a:latin typeface="Arial" panose="020B0604020202020204" pitchFamily="34" charset="0"/>
                <a:cs typeface="Arial" panose="020B0604020202020204" pitchFamily="34" charset="0"/>
              </a:rPr>
              <a:t>,</a:t>
            </a:r>
            <a:r>
              <a:rPr lang="es-ES_tradnl" sz="1200" b="1" dirty="0">
                <a:latin typeface="Arial" panose="020B0604020202020204" pitchFamily="34" charset="0"/>
                <a:cs typeface="Arial" panose="020B0604020202020204" pitchFamily="34" charset="0"/>
              </a:rPr>
              <a:t> </a:t>
            </a:r>
            <a:r>
              <a:rPr lang="es-ES_tradnl" sz="1200" dirty="0">
                <a:latin typeface="Arial" panose="020B0604020202020204" pitchFamily="34" charset="0"/>
                <a:cs typeface="Arial" panose="020B0604020202020204" pitchFamily="34" charset="0"/>
              </a:rPr>
              <a:t>a fin de promover la Igualdad de trato y de oportunidades, y el Prevenir las violencias, el acoso y la discriminación.  Terminar con los prejuicios y estereotipos en torno a la diversidad de género y afectivo sexual. Fomentar el respeto a la diversidad y prevenir el acoso </a:t>
            </a:r>
            <a:r>
              <a:rPr lang="es-ES_tradnl" sz="1200" dirty="0" err="1">
                <a:latin typeface="Arial" panose="020B0604020202020204" pitchFamily="34" charset="0"/>
                <a:cs typeface="Arial" panose="020B0604020202020204" pitchFamily="34" charset="0"/>
              </a:rPr>
              <a:t>LGTBIQAfobo</a:t>
            </a:r>
            <a:r>
              <a:rPr lang="es-ES_tradnl" sz="1200" dirty="0">
                <a:latin typeface="Arial" panose="020B0604020202020204" pitchFamily="34" charset="0"/>
                <a:cs typeface="Arial" panose="020B0604020202020204" pitchFamily="34" charset="0"/>
              </a:rPr>
              <a:t>. </a:t>
            </a:r>
            <a:endParaRPr lang="es-ES" sz="1200" dirty="0">
              <a:latin typeface="Arial" panose="020B0604020202020204" pitchFamily="34" charset="0"/>
              <a:cs typeface="Arial" panose="020B0604020202020204" pitchFamily="34" charset="0"/>
            </a:endParaRPr>
          </a:p>
          <a:p>
            <a:pPr marL="0" indent="0" algn="just">
              <a:buNone/>
            </a:pPr>
            <a:r>
              <a:rPr lang="es-ES" sz="1200" b="1" dirty="0">
                <a:latin typeface="Arial" panose="020B0604020202020204" pitchFamily="34" charset="0"/>
                <a:cs typeface="Arial" panose="020B0604020202020204" pitchFamily="34" charset="0"/>
              </a:rPr>
              <a:t> </a:t>
            </a:r>
            <a:endParaRPr lang="es-ES" sz="1200" dirty="0">
              <a:latin typeface="Arial" panose="020B0604020202020204" pitchFamily="34" charset="0"/>
              <a:cs typeface="Arial" panose="020B0604020202020204" pitchFamily="34" charset="0"/>
            </a:endParaRPr>
          </a:p>
          <a:p>
            <a:pPr marL="0" indent="0" algn="just" fontAlgn="base">
              <a:buNone/>
            </a:pPr>
            <a:endParaRPr lang="es-ES" sz="1100" dirty="0">
              <a:latin typeface="Arial" panose="020B0604020202020204" pitchFamily="34" charset="0"/>
              <a:cs typeface="Arial" panose="020B0604020202020204" pitchFamily="34" charset="0"/>
            </a:endParaRPr>
          </a:p>
          <a:p>
            <a:pPr marL="0" indent="0">
              <a:buNone/>
            </a:pPr>
            <a:endParaRPr lang="es-ES" sz="1100" dirty="0"/>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51627" y="5677592"/>
            <a:ext cx="1966712" cy="548641"/>
          </a:xfrm>
          <a:prstGeom prst="rect">
            <a:avLst/>
          </a:prstGeom>
        </p:spPr>
      </p:pic>
    </p:spTree>
    <p:extLst>
      <p:ext uri="{BB962C8B-B14F-4D97-AF65-F5344CB8AC3E}">
        <p14:creationId xmlns:p14="http://schemas.microsoft.com/office/powerpoint/2010/main" val="1852253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471353"/>
            <a:ext cx="10515600" cy="4705610"/>
          </a:xfrm>
        </p:spPr>
        <p:txBody>
          <a:bodyPr>
            <a:normAutofit/>
          </a:bodyPr>
          <a:lstStyle/>
          <a:p>
            <a:pPr marL="0" indent="0">
              <a:buNone/>
            </a:pPr>
            <a:r>
              <a:rPr lang="es-ES" sz="1100" b="1" dirty="0" smtClean="0">
                <a:solidFill>
                  <a:schemeClr val="accent1">
                    <a:lumMod val="50000"/>
                  </a:schemeClr>
                </a:solidFill>
                <a:latin typeface="Arial" panose="020B0604020202020204" pitchFamily="34" charset="0"/>
                <a:cs typeface="Arial" panose="020B0604020202020204" pitchFamily="34" charset="0"/>
              </a:rPr>
              <a:t>I</a:t>
            </a:r>
            <a:r>
              <a:rPr lang="es-ES" sz="1100" b="1" dirty="0">
                <a:solidFill>
                  <a:schemeClr val="accent1">
                    <a:lumMod val="50000"/>
                  </a:schemeClr>
                </a:solidFill>
                <a:latin typeface="Arial" panose="020B0604020202020204" pitchFamily="34" charset="0"/>
                <a:cs typeface="Arial" panose="020B0604020202020204" pitchFamily="34" charset="0"/>
              </a:rPr>
              <a:t>. </a:t>
            </a:r>
            <a:r>
              <a:rPr lang="es-ES" sz="1100" b="1" dirty="0" smtClean="0">
                <a:solidFill>
                  <a:schemeClr val="accent1">
                    <a:lumMod val="50000"/>
                  </a:schemeClr>
                </a:solidFill>
                <a:latin typeface="Arial" panose="020B0604020202020204" pitchFamily="34" charset="0"/>
                <a:cs typeface="Arial" panose="020B0604020202020204" pitchFamily="34" charset="0"/>
              </a:rPr>
              <a:t>ENTIDAD</a:t>
            </a:r>
            <a:endParaRPr lang="es-ES" sz="1100" dirty="0" smtClean="0">
              <a:solidFill>
                <a:schemeClr val="accent1">
                  <a:lumMod val="50000"/>
                </a:schemeClr>
              </a:solidFill>
              <a:latin typeface="Arial" panose="020B0604020202020204" pitchFamily="34" charset="0"/>
              <a:cs typeface="Arial" panose="020B0604020202020204" pitchFamily="34" charset="0"/>
            </a:endParaRPr>
          </a:p>
          <a:p>
            <a:pPr marL="0" indent="0">
              <a:buNone/>
            </a:pPr>
            <a:r>
              <a:rPr lang="es-ES" sz="1100" dirty="0" smtClean="0">
                <a:latin typeface="Arial" panose="020B0604020202020204" pitchFamily="34" charset="0"/>
                <a:cs typeface="Arial" panose="020B0604020202020204" pitchFamily="34" charset="0"/>
              </a:rPr>
              <a:t>  </a:t>
            </a:r>
          </a:p>
          <a:p>
            <a:pPr marL="0" indent="0" algn="just">
              <a:buNone/>
            </a:pPr>
            <a:r>
              <a:rPr lang="es-ES_tradnl" sz="1100" dirty="0" smtClean="0">
                <a:latin typeface="Arial" panose="020B0604020202020204" pitchFamily="34" charset="0"/>
                <a:cs typeface="Arial" panose="020B0604020202020204" pitchFamily="34" charset="0"/>
              </a:rPr>
              <a:t>La Fundación Canaria de Juventud Ideo es una entidad sin ánimo de lucro constituida el 5 de marzo de 2001 por el Gobierno de Canarias al amparo de la Ley del Parlamento de Canarias de Fundaciones, y habilitada por la Dirección General de Protección al Menor y la Familia, entonces, como entidad colaboradora de atención integral a menores. </a:t>
            </a:r>
            <a:endParaRPr lang="es-ES" sz="1100" dirty="0" smtClean="0">
              <a:latin typeface="Arial" panose="020B0604020202020204" pitchFamily="34" charset="0"/>
              <a:cs typeface="Arial" panose="020B0604020202020204" pitchFamily="34" charset="0"/>
            </a:endParaRPr>
          </a:p>
          <a:p>
            <a:pPr marL="0" indent="0" algn="just">
              <a:buNone/>
            </a:pPr>
            <a:r>
              <a:rPr lang="es-ES_tradnl" sz="1100" dirty="0" smtClean="0">
                <a:latin typeface="Arial" panose="020B0604020202020204" pitchFamily="34" charset="0"/>
                <a:cs typeface="Arial" panose="020B0604020202020204" pitchFamily="34" charset="0"/>
              </a:rPr>
              <a:t>Como </a:t>
            </a:r>
            <a:r>
              <a:rPr lang="es-ES_tradnl" sz="1100" dirty="0">
                <a:latin typeface="Arial" panose="020B0604020202020204" pitchFamily="34" charset="0"/>
                <a:cs typeface="Arial" panose="020B0604020202020204" pitchFamily="34" charset="0"/>
              </a:rPr>
              <a:t>tal, no persigue fin lucrativo alguno, tiene duración indefinida y sus beneficiarias y beneficiarios son las menores y los menores y jóvenes residentes en la Comunidad Autónoma de Canarias como personas físicas, así como aquellas instituciones, asociaciones y entidades, en el fomento y apoyo de actividades, acciones y programas de asistencia, formación, inserción, promoción y cooperación que favorezcan el desarrollo integral tanto de la persona joven, en cuanto objeto directo de atención, como de la sociedad canaria en general, en tanto que beneficiarias indirectas de estas prestaciones. </a:t>
            </a:r>
            <a:endParaRPr lang="es-ES" sz="1100" dirty="0">
              <a:latin typeface="Arial" panose="020B0604020202020204" pitchFamily="34" charset="0"/>
              <a:cs typeface="Arial" panose="020B0604020202020204" pitchFamily="34" charset="0"/>
            </a:endParaRPr>
          </a:p>
          <a:p>
            <a:pPr marL="0" indent="0" algn="just">
              <a:buNone/>
            </a:pPr>
            <a:r>
              <a:rPr lang="es-ES_tradnl" sz="1100" dirty="0">
                <a:latin typeface="Arial" panose="020B0604020202020204" pitchFamily="34" charset="0"/>
                <a:cs typeface="Arial" panose="020B0604020202020204" pitchFamily="34" charset="0"/>
              </a:rPr>
              <a:t>La Fundación tiene, entre otras funciones, el fomento, promoción y apoyo de actividades, acciones y programas, destinados a la población infantil y juvenil de Canarias en aras de favorecer el desarrollo integral de las personas, eliminando, en lo posible, los obstáculos con los que se encuentren, y en particular, llevar a efectos las acciones en materias infantiles y juveniles definidas por la Consejería competente en materia de Menor y Juventud, y en especial, por la o las Direcciones Generales de Protección a la Infancia y la Familia y de Juventud.</a:t>
            </a:r>
            <a:endParaRPr lang="es-ES" sz="1100" dirty="0">
              <a:latin typeface="Arial" panose="020B0604020202020204" pitchFamily="34" charset="0"/>
              <a:cs typeface="Arial" panose="020B0604020202020204" pitchFamily="34" charset="0"/>
            </a:endParaRPr>
          </a:p>
          <a:p>
            <a:pPr marL="0" indent="0" algn="just">
              <a:buNone/>
            </a:pPr>
            <a:r>
              <a:rPr lang="es-ES_tradnl" sz="1100" dirty="0">
                <a:latin typeface="Arial" panose="020B0604020202020204" pitchFamily="34" charset="0"/>
                <a:cs typeface="Arial" panose="020B0604020202020204" pitchFamily="34" charset="0"/>
              </a:rPr>
              <a:t>Sus actividades prioritarias incluyen:</a:t>
            </a:r>
            <a:endParaRPr lang="es-ES" sz="1100" dirty="0">
              <a:latin typeface="Arial" panose="020B0604020202020204" pitchFamily="34" charset="0"/>
              <a:cs typeface="Arial" panose="020B0604020202020204" pitchFamily="34" charset="0"/>
            </a:endParaRPr>
          </a:p>
          <a:p>
            <a:pPr marL="0" indent="0" algn="just">
              <a:buNone/>
            </a:pPr>
            <a:r>
              <a:rPr lang="es-ES_tradnl" sz="1100" dirty="0">
                <a:latin typeface="Arial" panose="020B0604020202020204" pitchFamily="34" charset="0"/>
                <a:cs typeface="Arial" panose="020B0604020202020204" pitchFamily="34" charset="0"/>
              </a:rPr>
              <a:t>- Implementación de acciones y programas en la promoción, formación y desarrollo integral de la población joven de Canarias.</a:t>
            </a:r>
            <a:endParaRPr lang="es-ES" sz="1100" dirty="0">
              <a:latin typeface="Arial" panose="020B0604020202020204" pitchFamily="34" charset="0"/>
              <a:cs typeface="Arial" panose="020B0604020202020204" pitchFamily="34" charset="0"/>
            </a:endParaRPr>
          </a:p>
          <a:p>
            <a:pPr marL="0" indent="0" algn="just">
              <a:buNone/>
            </a:pPr>
            <a:r>
              <a:rPr lang="es-ES_tradnl" sz="1100" dirty="0">
                <a:latin typeface="Arial" panose="020B0604020202020204" pitchFamily="34" charset="0"/>
                <a:cs typeface="Arial" panose="020B0604020202020204" pitchFamily="34" charset="0"/>
              </a:rPr>
              <a:t>- Desarrollo de Programas y acciones de Política Juvenil encargados por la Dirección General de Juventud del Gobierno de Canarias.</a:t>
            </a:r>
            <a:endParaRPr lang="es-ES" sz="1100" dirty="0">
              <a:latin typeface="Arial" panose="020B0604020202020204" pitchFamily="34" charset="0"/>
              <a:cs typeface="Arial" panose="020B0604020202020204" pitchFamily="34" charset="0"/>
            </a:endParaRPr>
          </a:p>
          <a:p>
            <a:pPr marL="0" indent="0" algn="just">
              <a:buNone/>
            </a:pPr>
            <a:r>
              <a:rPr lang="es-ES_tradnl" sz="1100" dirty="0">
                <a:latin typeface="Arial" panose="020B0604020202020204" pitchFamily="34" charset="0"/>
                <a:cs typeface="Arial" panose="020B0604020202020204" pitchFamily="34" charset="0"/>
              </a:rPr>
              <a:t>- Desarrollo de Programas transversales en coordinación con la Consejería de Educación del Gobierno de Canarias para la formación de jóvenes infractores en cumplimiento de las medidas judiciales. </a:t>
            </a:r>
            <a:endParaRPr lang="es-ES" sz="1100" dirty="0">
              <a:latin typeface="Arial" panose="020B0604020202020204" pitchFamily="34" charset="0"/>
              <a:cs typeface="Arial" panose="020B0604020202020204" pitchFamily="34" charset="0"/>
            </a:endParaRPr>
          </a:p>
          <a:p>
            <a:pPr marL="0" indent="0" algn="just">
              <a:buNone/>
            </a:pPr>
            <a:r>
              <a:rPr lang="es-ES_tradnl" sz="1100" dirty="0">
                <a:latin typeface="Arial" panose="020B0604020202020204" pitchFamily="34" charset="0"/>
                <a:cs typeface="Arial" panose="020B0604020202020204" pitchFamily="34" charset="0"/>
              </a:rPr>
              <a:t>- Gestión de los Centros de internamiento para la ejecución de medidas judiciales de Canarias y Programas de Integración dirigidos a jóvenes infractores, encargados por la Dirección General de Protección a la Infancia y la Familia del Gobierno de Canarias.</a:t>
            </a:r>
            <a:endParaRPr lang="es-ES" sz="1100" dirty="0">
              <a:latin typeface="Arial" panose="020B0604020202020204" pitchFamily="34" charset="0"/>
              <a:cs typeface="Arial" panose="020B0604020202020204" pitchFamily="34" charset="0"/>
            </a:endParaRPr>
          </a:p>
          <a:p>
            <a:endParaRPr lang="es-ES" sz="1100" dirty="0">
              <a:latin typeface="Arial" panose="020B0604020202020204" pitchFamily="34" charset="0"/>
              <a:cs typeface="Arial" panose="020B0604020202020204" pitchFamily="34" charset="0"/>
            </a:endParaRPr>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220599755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275166"/>
            <a:ext cx="10515600" cy="4901797"/>
          </a:xfrm>
        </p:spPr>
        <p:txBody>
          <a:bodyPr>
            <a:normAutofit/>
          </a:bodyPr>
          <a:lstStyle/>
          <a:p>
            <a:pPr marL="0" indent="0" algn="just" fontAlgn="base">
              <a:buNone/>
            </a:pPr>
            <a:endParaRPr lang="es-ES" sz="1100" dirty="0" smtClean="0">
              <a:latin typeface="Arial" panose="020B0604020202020204" pitchFamily="34" charset="0"/>
              <a:cs typeface="Arial" panose="020B0604020202020204" pitchFamily="34" charset="0"/>
            </a:endParaRPr>
          </a:p>
          <a:p>
            <a:pPr marL="0" indent="0" algn="just" fontAlgn="base">
              <a:buNone/>
            </a:pPr>
            <a:r>
              <a:rPr lang="es-ES" sz="1100" dirty="0" smtClean="0">
                <a:latin typeface="Arial" panose="020B0604020202020204" pitchFamily="34" charset="0"/>
                <a:cs typeface="Arial" panose="020B0604020202020204" pitchFamily="34" charset="0"/>
              </a:rPr>
              <a:t>Las</a:t>
            </a:r>
            <a:r>
              <a:rPr lang="es-ES" sz="1100" b="1" dirty="0">
                <a:latin typeface="Arial" panose="020B0604020202020204" pitchFamily="34" charset="0"/>
                <a:cs typeface="Arial" panose="020B0604020202020204" pitchFamily="34" charset="0"/>
              </a:rPr>
              <a:t> </a:t>
            </a:r>
            <a:r>
              <a:rPr lang="es-ES_tradnl" sz="1100" dirty="0">
                <a:latin typeface="Arial" panose="020B0604020202020204" pitchFamily="34" charset="0"/>
                <a:cs typeface="Arial" panose="020B0604020202020204" pitchFamily="34" charset="0"/>
              </a:rPr>
              <a:t>jornadas participativas comenzaron en el mes de agosto en los Centros de Internamiento Educativo de Menores de Tenerife y de Gran Canaria, y en el mes de octubre se realizó en el Centro Atlántico de la Juventud (Tenerife) y en la sede de Las Palmas. </a:t>
            </a:r>
            <a:endParaRPr lang="es-ES" sz="1100" dirty="0">
              <a:latin typeface="Arial" panose="020B0604020202020204" pitchFamily="34" charset="0"/>
              <a:cs typeface="Arial" panose="020B0604020202020204" pitchFamily="34" charset="0"/>
            </a:endParaRPr>
          </a:p>
          <a:p>
            <a:pPr marL="0" indent="0" algn="just" fontAlgn="base">
              <a:buNone/>
            </a:pPr>
            <a:r>
              <a:rPr lang="es-ES" sz="1100" dirty="0">
                <a:latin typeface="Arial" panose="020B0604020202020204" pitchFamily="34" charset="0"/>
                <a:cs typeface="Arial" panose="020B0604020202020204" pitchFamily="34" charset="0"/>
              </a:rPr>
              <a:t>Las fechas en que se realizó la Actividad en Gran Canaria</a:t>
            </a:r>
            <a:r>
              <a:rPr lang="es-ES" sz="1100" b="1" dirty="0">
                <a:latin typeface="Arial" panose="020B0604020202020204" pitchFamily="34" charset="0"/>
                <a:cs typeface="Arial" panose="020B0604020202020204" pitchFamily="34" charset="0"/>
              </a:rPr>
              <a:t> </a:t>
            </a:r>
            <a:r>
              <a:rPr lang="es-ES" sz="1100" dirty="0">
                <a:latin typeface="Arial" panose="020B0604020202020204" pitchFamily="34" charset="0"/>
                <a:cs typeface="Arial" panose="020B0604020202020204" pitchFamily="34" charset="0"/>
              </a:rPr>
              <a:t>fueron las </a:t>
            </a:r>
            <a:r>
              <a:rPr lang="es-ES" sz="1100" dirty="0" smtClean="0">
                <a:latin typeface="Arial" panose="020B0604020202020204" pitchFamily="34" charset="0"/>
                <a:cs typeface="Arial" panose="020B0604020202020204" pitchFamily="34" charset="0"/>
              </a:rPr>
              <a:t>siguientes: Los </a:t>
            </a:r>
            <a:r>
              <a:rPr lang="es-ES" sz="1100" dirty="0">
                <a:latin typeface="Arial" panose="020B0604020202020204" pitchFamily="34" charset="0"/>
                <a:cs typeface="Arial" panose="020B0604020202020204" pitchFamily="34" charset="0"/>
              </a:rPr>
              <a:t>días 9, 10, 11 y 12 de agosto, en el CIEM La </a:t>
            </a:r>
            <a:r>
              <a:rPr lang="es-ES" sz="1100" dirty="0" err="1" smtClean="0">
                <a:latin typeface="Arial" panose="020B0604020202020204" pitchFamily="34" charset="0"/>
                <a:cs typeface="Arial" panose="020B0604020202020204" pitchFamily="34" charset="0"/>
              </a:rPr>
              <a:t>Montañeta</a:t>
            </a:r>
            <a:r>
              <a:rPr lang="es-ES" sz="1100" dirty="0" smtClean="0">
                <a:latin typeface="Arial" panose="020B0604020202020204" pitchFamily="34" charset="0"/>
                <a:cs typeface="Arial" panose="020B0604020202020204" pitchFamily="34" charset="0"/>
              </a:rPr>
              <a:t>, </a:t>
            </a:r>
            <a:r>
              <a:rPr lang="es-ES" sz="1100" dirty="0">
                <a:latin typeface="Arial" panose="020B0604020202020204" pitchFamily="34" charset="0"/>
                <a:cs typeface="Arial" panose="020B0604020202020204" pitchFamily="34" charset="0"/>
              </a:rPr>
              <a:t>y el día 3 de octubre, en </a:t>
            </a:r>
            <a:r>
              <a:rPr lang="es-ES" sz="1100" dirty="0" smtClean="0">
                <a:latin typeface="Arial" panose="020B0604020202020204" pitchFamily="34" charset="0"/>
                <a:cs typeface="Arial" panose="020B0604020202020204" pitchFamily="34" charset="0"/>
              </a:rPr>
              <a:t>el Edificio </a:t>
            </a:r>
            <a:r>
              <a:rPr lang="es-ES" sz="1100" dirty="0">
                <a:latin typeface="Arial" panose="020B0604020202020204" pitchFamily="34" charset="0"/>
                <a:cs typeface="Arial" panose="020B0604020202020204" pitchFamily="34" charset="0"/>
              </a:rPr>
              <a:t>de Usos múltiples de Las </a:t>
            </a:r>
            <a:r>
              <a:rPr lang="es-ES" sz="1100" dirty="0" smtClean="0">
                <a:latin typeface="Arial" panose="020B0604020202020204" pitchFamily="34" charset="0"/>
                <a:cs typeface="Arial" panose="020B0604020202020204" pitchFamily="34" charset="0"/>
              </a:rPr>
              <a:t>Palmas</a:t>
            </a:r>
            <a:r>
              <a:rPr lang="es-ES" sz="1100" dirty="0">
                <a:latin typeface="Arial" panose="020B0604020202020204" pitchFamily="34" charset="0"/>
                <a:cs typeface="Arial" panose="020B0604020202020204" pitchFamily="34" charset="0"/>
              </a:rPr>
              <a:t>.</a:t>
            </a:r>
          </a:p>
          <a:p>
            <a:pPr marL="0" indent="0" algn="just" fontAlgn="base">
              <a:buNone/>
            </a:pPr>
            <a:r>
              <a:rPr lang="es-ES" sz="1100" dirty="0" smtClean="0">
                <a:latin typeface="Arial" panose="020B0604020202020204" pitchFamily="34" charset="0"/>
                <a:cs typeface="Arial" panose="020B0604020202020204" pitchFamily="34" charset="0"/>
              </a:rPr>
              <a:t>Las </a:t>
            </a:r>
            <a:r>
              <a:rPr lang="es-ES" sz="1100" dirty="0">
                <a:latin typeface="Arial" panose="020B0604020202020204" pitchFamily="34" charset="0"/>
                <a:cs typeface="Arial" panose="020B0604020202020204" pitchFamily="34" charset="0"/>
              </a:rPr>
              <a:t>fechas para la realización de la Actividad en Tenerife fueron las </a:t>
            </a:r>
            <a:r>
              <a:rPr lang="es-ES" sz="1100" dirty="0" smtClean="0">
                <a:latin typeface="Arial" panose="020B0604020202020204" pitchFamily="34" charset="0"/>
                <a:cs typeface="Arial" panose="020B0604020202020204" pitchFamily="34" charset="0"/>
              </a:rPr>
              <a:t>siguientes: Los </a:t>
            </a:r>
            <a:r>
              <a:rPr lang="es-ES" sz="1100" dirty="0">
                <a:latin typeface="Arial" panose="020B0604020202020204" pitchFamily="34" charset="0"/>
                <a:cs typeface="Arial" panose="020B0604020202020204" pitchFamily="34" charset="0"/>
              </a:rPr>
              <a:t>días 22, 23, 24 y 25 de agosto en el CIEM Valle Tabares </a:t>
            </a:r>
            <a:r>
              <a:rPr lang="es-ES" sz="1100" dirty="0" smtClean="0">
                <a:latin typeface="Arial" panose="020B0604020202020204" pitchFamily="34" charset="0"/>
                <a:cs typeface="Arial" panose="020B0604020202020204" pitchFamily="34" charset="0"/>
              </a:rPr>
              <a:t>y </a:t>
            </a:r>
            <a:r>
              <a:rPr lang="es-ES" sz="1100" dirty="0">
                <a:latin typeface="Arial" panose="020B0604020202020204" pitchFamily="34" charset="0"/>
                <a:cs typeface="Arial" panose="020B0604020202020204" pitchFamily="34" charset="0"/>
              </a:rPr>
              <a:t>el día 4 de octubre, en el Centro Atlántico de la </a:t>
            </a:r>
            <a:r>
              <a:rPr lang="es-ES" sz="1100" dirty="0" smtClean="0">
                <a:latin typeface="Arial" panose="020B0604020202020204" pitchFamily="34" charset="0"/>
                <a:cs typeface="Arial" panose="020B0604020202020204" pitchFamily="34" charset="0"/>
              </a:rPr>
              <a:t>Juventud</a:t>
            </a:r>
            <a:r>
              <a:rPr lang="es-ES" sz="1100" dirty="0">
                <a:latin typeface="Arial" panose="020B0604020202020204" pitchFamily="34" charset="0"/>
                <a:cs typeface="Arial" panose="020B0604020202020204" pitchFamily="34" charset="0"/>
              </a:rPr>
              <a:t>.</a:t>
            </a:r>
          </a:p>
          <a:p>
            <a:pPr marL="0" indent="0" algn="just">
              <a:buNone/>
            </a:pPr>
            <a:r>
              <a:rPr lang="es-ES" sz="1100" dirty="0">
                <a:latin typeface="Arial" panose="020B0604020202020204" pitchFamily="34" charset="0"/>
                <a:cs typeface="Arial" panose="020B0604020202020204" pitchFamily="34" charset="0"/>
              </a:rPr>
              <a:t>En dicha actividad participaron un total de 58 jóvenes, 49 hombres y 9 mujeres</a:t>
            </a:r>
            <a:r>
              <a:rPr lang="es-ES" sz="1100" dirty="0" smtClean="0">
                <a:latin typeface="Arial" panose="020B0604020202020204" pitchFamily="34" charset="0"/>
                <a:cs typeface="Arial" panose="020B0604020202020204" pitchFamily="34" charset="0"/>
              </a:rPr>
              <a:t>.</a:t>
            </a:r>
          </a:p>
          <a:p>
            <a:pPr marL="0" indent="0" algn="just" fontAlgn="base">
              <a:buNone/>
            </a:pPr>
            <a:endParaRPr lang="es-ES" sz="1100" dirty="0" smtClean="0">
              <a:latin typeface="Arial" panose="020B0604020202020204" pitchFamily="34" charset="0"/>
              <a:cs typeface="Arial" panose="020B0604020202020204" pitchFamily="34" charset="0"/>
            </a:endParaRPr>
          </a:p>
          <a:p>
            <a:pPr marL="0" indent="0" algn="just" fontAlgn="base">
              <a:buNone/>
            </a:pPr>
            <a:r>
              <a:rPr lang="es-ES" sz="1100" dirty="0" smtClean="0">
                <a:latin typeface="Arial" panose="020B0604020202020204" pitchFamily="34" charset="0"/>
                <a:cs typeface="Arial" panose="020B0604020202020204" pitchFamily="34" charset="0"/>
              </a:rPr>
              <a:t>La </a:t>
            </a:r>
            <a:r>
              <a:rPr lang="es-ES" sz="1100" dirty="0">
                <a:latin typeface="Arial" panose="020B0604020202020204" pitchFamily="34" charset="0"/>
                <a:cs typeface="Arial" panose="020B0604020202020204" pitchFamily="34" charset="0"/>
              </a:rPr>
              <a:t>3ª Actividad, </a:t>
            </a:r>
            <a:r>
              <a:rPr lang="es-ES_tradnl" sz="1100" dirty="0">
                <a:latin typeface="Arial" panose="020B0604020202020204" pitchFamily="34" charset="0"/>
                <a:cs typeface="Arial" panose="020B0604020202020204" pitchFamily="34" charset="0"/>
              </a:rPr>
              <a:t>consistió en la realización de un evento de diálogo participativo denominado </a:t>
            </a:r>
            <a:r>
              <a:rPr lang="es-ES_tradnl" sz="1100" b="1" dirty="0">
                <a:latin typeface="Arial" panose="020B0604020202020204" pitchFamily="34" charset="0"/>
                <a:cs typeface="Arial" panose="020B0604020202020204" pitchFamily="34" charset="0"/>
              </a:rPr>
              <a:t>"DEPORTE Y ADAPTACION SOCIAL"</a:t>
            </a:r>
            <a:r>
              <a:rPr lang="es-ES_tradnl" sz="1100" dirty="0">
                <a:latin typeface="Arial" panose="020B0604020202020204" pitchFamily="34" charset="0"/>
                <a:cs typeface="Arial" panose="020B0604020202020204" pitchFamily="34" charset="0"/>
              </a:rPr>
              <a:t>, de dos días de duración en el mes de septiembre, en los Centro de Internamiento Educativo de Menores, uno en la Isla de Gran Canaria y otro en el de la Isla de Tenerife. Foro en el que contamos con la presencia de un medallista olímpico canario (JJOO Tokio) </a:t>
            </a:r>
            <a:r>
              <a:rPr lang="es-ES_tradnl" sz="1100" dirty="0" err="1">
                <a:latin typeface="Arial" panose="020B0604020202020204" pitchFamily="34" charset="0"/>
                <a:cs typeface="Arial" panose="020B0604020202020204" pitchFamily="34" charset="0"/>
              </a:rPr>
              <a:t>Ray</a:t>
            </a:r>
            <a:r>
              <a:rPr lang="es-ES_tradnl" sz="1100" dirty="0">
                <a:latin typeface="Arial" panose="020B0604020202020204" pitchFamily="34" charset="0"/>
                <a:cs typeface="Arial" panose="020B0604020202020204" pitchFamily="34" charset="0"/>
              </a:rPr>
              <a:t> Zapata, que compartió con las demás personas participantes, su experiencia vital, con una infancia difícil y adolescencia complicada y como el deporte fue su herramienta de adaptación social. Se creó un espacio participativo de interacción, donde las personas participantes pudieron expresar sus opiniones, inquietudes, etc.</a:t>
            </a:r>
            <a:endParaRPr lang="es-ES" sz="1100" dirty="0">
              <a:latin typeface="Arial" panose="020B0604020202020204" pitchFamily="34" charset="0"/>
              <a:cs typeface="Arial" panose="020B0604020202020204" pitchFamily="34" charset="0"/>
            </a:endParaRPr>
          </a:p>
          <a:p>
            <a:pPr marL="0" indent="0" algn="just" fontAlgn="base">
              <a:buNone/>
            </a:pPr>
            <a:r>
              <a:rPr lang="es-ES_tradnl" sz="1100" dirty="0">
                <a:latin typeface="Arial" panose="020B0604020202020204" pitchFamily="34" charset="0"/>
                <a:cs typeface="Arial" panose="020B0604020202020204" pitchFamily="34" charset="0"/>
              </a:rPr>
              <a:t>La fecha de realización de esta Actividad en Las Palmas fue el día 28 de septiembre, en horario de mañana en el CIEM La </a:t>
            </a:r>
            <a:r>
              <a:rPr lang="es-ES_tradnl" sz="1100" dirty="0" err="1">
                <a:latin typeface="Arial" panose="020B0604020202020204" pitchFamily="34" charset="0"/>
                <a:cs typeface="Arial" panose="020B0604020202020204" pitchFamily="34" charset="0"/>
              </a:rPr>
              <a:t>Montañeta</a:t>
            </a:r>
            <a:r>
              <a:rPr lang="es-ES_tradnl" sz="1100" dirty="0">
                <a:latin typeface="Arial" panose="020B0604020202020204" pitchFamily="34" charset="0"/>
                <a:cs typeface="Arial" panose="020B0604020202020204" pitchFamily="34" charset="0"/>
              </a:rPr>
              <a:t>, y el horario de tarde en el Edificio de Usos múltiples de Las Palmas. </a:t>
            </a:r>
            <a:endParaRPr lang="es-ES" sz="1100" dirty="0">
              <a:latin typeface="Arial" panose="020B0604020202020204" pitchFamily="34" charset="0"/>
              <a:cs typeface="Arial" panose="020B0604020202020204" pitchFamily="34" charset="0"/>
            </a:endParaRPr>
          </a:p>
          <a:p>
            <a:pPr marL="0" indent="0" algn="just" fontAlgn="base">
              <a:buNone/>
            </a:pPr>
            <a:r>
              <a:rPr lang="es-ES_tradnl" sz="1100" dirty="0">
                <a:latin typeface="Arial" panose="020B0604020202020204" pitchFamily="34" charset="0"/>
                <a:cs typeface="Arial" panose="020B0604020202020204" pitchFamily="34" charset="0"/>
              </a:rPr>
              <a:t>Y la fecha de realización de esta Actividad en Tenerife fue el día 29 de septiembre, </a:t>
            </a:r>
            <a:r>
              <a:rPr lang="es-ES" sz="1100" dirty="0">
                <a:latin typeface="Arial" panose="020B0604020202020204" pitchFamily="34" charset="0"/>
                <a:cs typeface="Arial" panose="020B0604020202020204" pitchFamily="34" charset="0"/>
              </a:rPr>
              <a:t>en horario de mañana en el CIEM Valle Tabares, y en horario de tarde en el Centro Atlántico de la Juventud. En dicha actividad participaron más de 72 jóvenes.</a:t>
            </a:r>
          </a:p>
          <a:p>
            <a:pPr marL="0" indent="0" algn="just">
              <a:buNone/>
            </a:pPr>
            <a:endParaRPr lang="es-ES" sz="1100" dirty="0" smtClean="0">
              <a:latin typeface="Arial" panose="020B0604020202020204" pitchFamily="34" charset="0"/>
              <a:cs typeface="Arial" panose="020B0604020202020204" pitchFamily="34" charset="0"/>
            </a:endParaRPr>
          </a:p>
          <a:p>
            <a:pPr marL="0" indent="0" algn="just">
              <a:buNone/>
            </a:pPr>
            <a:endParaRPr lang="es-ES" sz="1100" dirty="0">
              <a:latin typeface="Arial" panose="020B0604020202020204" pitchFamily="34" charset="0"/>
              <a:cs typeface="Arial" panose="020B0604020202020204" pitchFamily="34" charset="0"/>
            </a:endParaRPr>
          </a:p>
          <a:p>
            <a:pPr marL="0" indent="0" algn="just">
              <a:buNone/>
            </a:pPr>
            <a:endParaRPr lang="es-ES" sz="1200" dirty="0">
              <a:latin typeface="Arial" panose="020B0604020202020204" pitchFamily="34" charset="0"/>
              <a:cs typeface="Arial" panose="020B0604020202020204" pitchFamily="34" charset="0"/>
            </a:endParaRPr>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87088" y="5394960"/>
            <a:ext cx="1966712" cy="548641"/>
          </a:xfrm>
          <a:prstGeom prst="rect">
            <a:avLst/>
          </a:prstGeom>
        </p:spPr>
      </p:pic>
    </p:spTree>
    <p:extLst>
      <p:ext uri="{BB962C8B-B14F-4D97-AF65-F5344CB8AC3E}">
        <p14:creationId xmlns:p14="http://schemas.microsoft.com/office/powerpoint/2010/main" val="36980981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275166"/>
            <a:ext cx="10515600" cy="4901797"/>
          </a:xfrm>
        </p:spPr>
        <p:txBody>
          <a:bodyPr>
            <a:normAutofit/>
          </a:bodyPr>
          <a:lstStyle/>
          <a:p>
            <a:pPr marL="0" indent="0">
              <a:buNone/>
            </a:pPr>
            <a:endParaRPr lang="es-ES" b="1" dirty="0" smtClean="0"/>
          </a:p>
          <a:p>
            <a:pPr marL="0" indent="0" algn="just">
              <a:buNone/>
            </a:pPr>
            <a:r>
              <a:rPr lang="es-ES" sz="1100" b="1" dirty="0" smtClean="0">
                <a:solidFill>
                  <a:schemeClr val="accent1">
                    <a:lumMod val="50000"/>
                  </a:schemeClr>
                </a:solidFill>
                <a:latin typeface="Arial" panose="020B0604020202020204" pitchFamily="34" charset="0"/>
                <a:cs typeface="Arial" panose="020B0604020202020204" pitchFamily="34" charset="0"/>
              </a:rPr>
              <a:t>VIII</a:t>
            </a:r>
            <a:r>
              <a:rPr lang="es-ES" sz="1100" b="1" dirty="0">
                <a:solidFill>
                  <a:schemeClr val="accent1">
                    <a:lumMod val="50000"/>
                  </a:schemeClr>
                </a:solidFill>
                <a:latin typeface="Arial" panose="020B0604020202020204" pitchFamily="34" charset="0"/>
                <a:cs typeface="Arial" panose="020B0604020202020204" pitchFamily="34" charset="0"/>
              </a:rPr>
              <a:t>. PROYECTO “ORIENTA” – INICIATIVA DE EMPLEO JUVENIL-YEI</a:t>
            </a:r>
            <a:endParaRPr lang="es-ES" sz="1100" dirty="0">
              <a:solidFill>
                <a:schemeClr val="accent1">
                  <a:lumMod val="50000"/>
                </a:schemeClr>
              </a:solidFill>
              <a:latin typeface="Arial" panose="020B0604020202020204" pitchFamily="34" charset="0"/>
              <a:cs typeface="Arial" panose="020B0604020202020204" pitchFamily="34" charset="0"/>
            </a:endParaRPr>
          </a:p>
          <a:p>
            <a:pPr marL="0" indent="0" algn="just">
              <a:buNone/>
            </a:pPr>
            <a:endParaRPr lang="es-ES" sz="1100" dirty="0">
              <a:solidFill>
                <a:schemeClr val="accent1">
                  <a:lumMod val="50000"/>
                </a:schemeClr>
              </a:solidFill>
              <a:latin typeface="Arial" panose="020B0604020202020204" pitchFamily="34" charset="0"/>
              <a:cs typeface="Arial" panose="020B0604020202020204" pitchFamily="34" charset="0"/>
            </a:endParaRPr>
          </a:p>
          <a:p>
            <a:pPr marL="0" indent="0" algn="just">
              <a:buNone/>
            </a:pPr>
            <a:r>
              <a:rPr lang="es-ES_tradnl" sz="1100" dirty="0" smtClean="0">
                <a:latin typeface="Arial" panose="020B0604020202020204" pitchFamily="34" charset="0"/>
                <a:cs typeface="Arial" panose="020B0604020202020204" pitchFamily="34" charset="0"/>
              </a:rPr>
              <a:t>La </a:t>
            </a:r>
            <a:r>
              <a:rPr lang="es-ES_tradnl" sz="1100" dirty="0">
                <a:latin typeface="Arial" panose="020B0604020202020204" pitchFamily="34" charset="0"/>
                <a:cs typeface="Arial" panose="020B0604020202020204" pitchFamily="34" charset="0"/>
              </a:rPr>
              <a:t>Fundación presentó el Proyecto “ORIENTA” a la convocatoria efectuada para la concesión en el año 2021 de subvenciones destinadas a financiar, en el marco del Programa Operativo de Empleo Juvenil 2014-2020 (Iniciativa de Empleo Juvenil -YEI), la contratación laboral en prácticas de personas desempleadas vinculadas a la realización de proyectos de interés público y social destinados a la juventud en la Comunidad Autónoma de Canarias. Proyecto que resultó aprobado mediante Resolución de la Dirección General de Juventud de 13 de octubre de 2021.</a:t>
            </a:r>
            <a:endParaRPr lang="es-ES" sz="1100" dirty="0">
              <a:latin typeface="Arial" panose="020B0604020202020204" pitchFamily="34" charset="0"/>
              <a:cs typeface="Arial" panose="020B0604020202020204" pitchFamily="34" charset="0"/>
            </a:endParaRPr>
          </a:p>
          <a:p>
            <a:pPr marL="0" indent="0" algn="just">
              <a:buNone/>
            </a:pPr>
            <a:r>
              <a:rPr lang="es-ES_tradnl" sz="1100" dirty="0">
                <a:latin typeface="Arial" panose="020B0604020202020204" pitchFamily="34" charset="0"/>
                <a:cs typeface="Arial" panose="020B0604020202020204" pitchFamily="34" charset="0"/>
              </a:rPr>
              <a:t>El proyecto contempla la contratación de dos orientadores u orientadoras laborales, cada una con sede en una de las islas capitalinas, para realizar una actuación integral que abarca varias áreas. </a:t>
            </a:r>
            <a:endParaRPr lang="es-ES" sz="1100" dirty="0">
              <a:latin typeface="Arial" panose="020B0604020202020204" pitchFamily="34" charset="0"/>
              <a:cs typeface="Arial" panose="020B0604020202020204" pitchFamily="34" charset="0"/>
            </a:endParaRPr>
          </a:p>
          <a:p>
            <a:pPr marL="0" indent="0" algn="just">
              <a:buNone/>
            </a:pPr>
            <a:r>
              <a:rPr lang="es-ES_tradnl" sz="1100" dirty="0">
                <a:latin typeface="Arial" panose="020B0604020202020204" pitchFamily="34" charset="0"/>
                <a:cs typeface="Arial" panose="020B0604020202020204" pitchFamily="34" charset="0"/>
              </a:rPr>
              <a:t>Consiste en el desarrollo de itinerarios personalizados con las jóvenes y los jóvenes mediante un servicio de orientación e inserción laboral que contempla un abanico de servicios </a:t>
            </a:r>
            <a:r>
              <a:rPr lang="es-ES_tradnl" sz="1100" dirty="0" err="1">
                <a:latin typeface="Arial" panose="020B0604020202020204" pitchFamily="34" charset="0"/>
                <a:cs typeface="Arial" panose="020B0604020202020204" pitchFamily="34" charset="0"/>
              </a:rPr>
              <a:t>tutorizados</a:t>
            </a:r>
            <a:r>
              <a:rPr lang="es-ES_tradnl" sz="1100" dirty="0">
                <a:latin typeface="Arial" panose="020B0604020202020204" pitchFamily="34" charset="0"/>
                <a:cs typeface="Arial" panose="020B0604020202020204" pitchFamily="34" charset="0"/>
              </a:rPr>
              <a:t>, tales como la mejora de sus condiciones y competencias para el acceso al mercado de trabajo, la capacitación y desarrollo de talleres ocupacionales y la búsqueda activa de empleo, la mediación laboral y el seguimiento de la contratación, entre otras. Sin perder de vista que el objetivo último de nuestra intervención es la lucha contra la exclusión social y el desarrollo de la plena ciudadanía; porque nuestro modelo de intervención apuesta decididamente por la autonomía creciente de los colectivos con los que trabajamos, para que asuma el protagonismo sobre su vida de manera exclusiva. </a:t>
            </a:r>
            <a:endParaRPr lang="es-ES" sz="1100" dirty="0">
              <a:latin typeface="Arial" panose="020B0604020202020204" pitchFamily="34" charset="0"/>
              <a:cs typeface="Arial" panose="020B0604020202020204" pitchFamily="34" charset="0"/>
            </a:endParaRPr>
          </a:p>
          <a:p>
            <a:pPr marL="0" indent="0" algn="just">
              <a:buNone/>
            </a:pPr>
            <a:r>
              <a:rPr lang="es-ES_tradnl" sz="1100" dirty="0">
                <a:latin typeface="Arial" panose="020B0604020202020204" pitchFamily="34" charset="0"/>
                <a:cs typeface="Arial" panose="020B0604020202020204" pitchFamily="34" charset="0"/>
              </a:rPr>
              <a:t>Para este tipo de colectivos desfavorecidos, se necesita un apoyo especial, y es importante tener en cuenta una serie de acciones como: incorporación de la perspectiva de género en los documentos de orientación del programa que sirven de base para el </a:t>
            </a:r>
            <a:r>
              <a:rPr lang="es-ES_tradnl" sz="1100" dirty="0" smtClean="0">
                <a:latin typeface="Arial" panose="020B0604020202020204" pitchFamily="34" charset="0"/>
                <a:cs typeface="Arial" panose="020B0604020202020204" pitchFamily="34" charset="0"/>
              </a:rPr>
              <a:t>trabajo </a:t>
            </a:r>
            <a:r>
              <a:rPr lang="es-ES_tradnl" sz="1100" dirty="0">
                <a:latin typeface="Arial" panose="020B0604020202020204" pitchFamily="34" charset="0"/>
                <a:cs typeface="Arial" panose="020B0604020202020204" pitchFamily="34" charset="0"/>
              </a:rPr>
              <a:t>y que contemplen, en las técnicas de orientación, la construcción social del género, información sobre la situación de las mujeres en el ámbito laboral y todos aquellos aspectos que puedan suponer un discriminación oculta o indirecta; y también nos obliga a contemplar de forma diferente, en el trabajo técnico, las necesidades, barreras y potencialidades de mujeres y hombres ante el mercado laboral.</a:t>
            </a:r>
            <a:endParaRPr lang="es-ES" sz="1100" dirty="0">
              <a:latin typeface="Arial" panose="020B0604020202020204" pitchFamily="34" charset="0"/>
              <a:cs typeface="Arial" panose="020B0604020202020204" pitchFamily="34" charset="0"/>
            </a:endParaRPr>
          </a:p>
          <a:p>
            <a:pPr marL="0" indent="0" algn="just">
              <a:buNone/>
            </a:pPr>
            <a:r>
              <a:rPr lang="es-ES_tradnl" sz="1100" dirty="0">
                <a:latin typeface="Arial" panose="020B0604020202020204" pitchFamily="34" charset="0"/>
                <a:cs typeface="Arial" panose="020B0604020202020204" pitchFamily="34" charset="0"/>
              </a:rPr>
              <a:t>En el proyecto, que comenzó en diciembre de 2021 y terminó el 30 de noviembre de 2022, fueron contratados una orientadora para Gran Canaria y un orientador para Tenerife con muy buenos resultados.</a:t>
            </a:r>
            <a:endParaRPr lang="es-ES" sz="1100" dirty="0">
              <a:latin typeface="Arial" panose="020B0604020202020204" pitchFamily="34" charset="0"/>
              <a:cs typeface="Arial" panose="020B0604020202020204" pitchFamily="34" charset="0"/>
            </a:endParaRPr>
          </a:p>
          <a:p>
            <a:pPr marL="0" indent="0" algn="just">
              <a:buNone/>
            </a:pPr>
            <a:endParaRPr lang="es-ES" dirty="0"/>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473619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275166"/>
            <a:ext cx="10515600" cy="4901797"/>
          </a:xfrm>
        </p:spPr>
        <p:txBody>
          <a:bodyPr>
            <a:normAutofit fontScale="40000" lnSpcReduction="20000"/>
          </a:bodyPr>
          <a:lstStyle/>
          <a:p>
            <a:pPr marL="0" indent="0">
              <a:buNone/>
            </a:pPr>
            <a:r>
              <a:rPr lang="es-ES_tradnl" b="1" dirty="0"/>
              <a:t> </a:t>
            </a:r>
            <a:endParaRPr lang="es-ES" dirty="0"/>
          </a:p>
          <a:p>
            <a:pPr marL="0" indent="0">
              <a:buNone/>
            </a:pPr>
            <a:r>
              <a:rPr lang="es-ES_tradnl" b="1" dirty="0">
                <a:solidFill>
                  <a:schemeClr val="accent1">
                    <a:lumMod val="50000"/>
                  </a:schemeClr>
                </a:solidFill>
                <a:latin typeface="Arial" panose="020B0604020202020204" pitchFamily="34" charset="0"/>
                <a:cs typeface="Arial" panose="020B0604020202020204" pitchFamily="34" charset="0"/>
              </a:rPr>
              <a:t>IX. GESTIÓN DEL CARNÉ JOVEN </a:t>
            </a:r>
            <a:r>
              <a:rPr lang="es-ES_tradnl" b="1" dirty="0" smtClean="0">
                <a:solidFill>
                  <a:schemeClr val="accent1">
                    <a:lumMod val="50000"/>
                  </a:schemeClr>
                </a:solidFill>
                <a:latin typeface="Arial" panose="020B0604020202020204" pitchFamily="34" charset="0"/>
                <a:cs typeface="Arial" panose="020B0604020202020204" pitchFamily="34" charset="0"/>
              </a:rPr>
              <a:t>EUROPEO</a:t>
            </a:r>
          </a:p>
          <a:p>
            <a:pPr marL="0" indent="0">
              <a:buNone/>
            </a:pPr>
            <a:endParaRPr lang="es-ES" dirty="0">
              <a:solidFill>
                <a:schemeClr val="accent1">
                  <a:lumMod val="50000"/>
                </a:schemeClr>
              </a:solidFill>
              <a:latin typeface="Arial" panose="020B0604020202020204" pitchFamily="34" charset="0"/>
              <a:cs typeface="Arial" panose="020B0604020202020204" pitchFamily="34" charset="0"/>
            </a:endParaRPr>
          </a:p>
          <a:p>
            <a:pPr marL="0" indent="0" algn="just">
              <a:buNone/>
            </a:pPr>
            <a:r>
              <a:rPr lang="es-ES_tradnl" b="1" dirty="0">
                <a:latin typeface="Arial" panose="020B0604020202020204" pitchFamily="34" charset="0"/>
                <a:cs typeface="Arial" panose="020B0604020202020204" pitchFamily="34" charset="0"/>
              </a:rPr>
              <a:t> </a:t>
            </a:r>
            <a:r>
              <a:rPr lang="es-ES_tradnl" dirty="0" smtClean="0">
                <a:latin typeface="Arial" panose="020B0604020202020204" pitchFamily="34" charset="0"/>
                <a:cs typeface="Arial" panose="020B0604020202020204" pitchFamily="34" charset="0"/>
              </a:rPr>
              <a:t>Las </a:t>
            </a:r>
            <a:r>
              <a:rPr lang="es-ES_tradnl" dirty="0">
                <a:latin typeface="Arial" panose="020B0604020202020204" pitchFamily="34" charset="0"/>
                <a:cs typeface="Arial" panose="020B0604020202020204" pitchFamily="34" charset="0"/>
              </a:rPr>
              <a:t>Acciones que desde la Fundación se han llevado a cabo en este periodo son las siguientes</a:t>
            </a:r>
            <a:r>
              <a:rPr lang="es-ES_tradnl" dirty="0" smtClean="0">
                <a:latin typeface="Arial" panose="020B0604020202020204" pitchFamily="34" charset="0"/>
                <a:cs typeface="Arial" panose="020B0604020202020204" pitchFamily="34" charset="0"/>
              </a:rPr>
              <a:t>:</a:t>
            </a:r>
            <a:endParaRPr lang="es-ES" dirty="0">
              <a:latin typeface="Arial" panose="020B0604020202020204" pitchFamily="34" charset="0"/>
              <a:cs typeface="Arial" panose="020B0604020202020204" pitchFamily="34" charset="0"/>
            </a:endParaRPr>
          </a:p>
          <a:p>
            <a:pPr lvl="0" algn="just"/>
            <a:r>
              <a:rPr lang="es-ES_tradnl" dirty="0">
                <a:latin typeface="Arial" panose="020B0604020202020204" pitchFamily="34" charset="0"/>
                <a:cs typeface="Arial" panose="020B0604020202020204" pitchFamily="34" charset="0"/>
              </a:rPr>
              <a:t>Reuniones mensuales de Coordinación con la entidad “</a:t>
            </a:r>
            <a:r>
              <a:rPr lang="es-ES_tradnl" dirty="0" err="1">
                <a:latin typeface="Arial" panose="020B0604020202020204" pitchFamily="34" charset="0"/>
                <a:cs typeface="Arial" panose="020B0604020202020204" pitchFamily="34" charset="0"/>
              </a:rPr>
              <a:t>Caixabank</a:t>
            </a:r>
            <a:r>
              <a:rPr lang="es-ES_tradnl" dirty="0">
                <a:latin typeface="Arial" panose="020B0604020202020204" pitchFamily="34" charset="0"/>
                <a:cs typeface="Arial" panose="020B0604020202020204" pitchFamily="34" charset="0"/>
              </a:rPr>
              <a:t>”, Dirección General de Juventud, y la empresa “</a:t>
            </a:r>
            <a:r>
              <a:rPr lang="es-ES_tradnl" dirty="0" err="1">
                <a:latin typeface="Arial" panose="020B0604020202020204" pitchFamily="34" charset="0"/>
                <a:cs typeface="Arial" panose="020B0604020202020204" pitchFamily="34" charset="0"/>
              </a:rPr>
              <a:t>Creatívica</a:t>
            </a:r>
            <a:r>
              <a:rPr lang="es-ES_tradnl" dirty="0">
                <a:latin typeface="Arial" panose="020B0604020202020204" pitchFamily="34" charset="0"/>
                <a:cs typeface="Arial" panose="020B0604020202020204" pitchFamily="34" charset="0"/>
              </a:rPr>
              <a:t>”.</a:t>
            </a:r>
            <a:endParaRPr lang="es-ES" dirty="0">
              <a:latin typeface="Arial" panose="020B0604020202020204" pitchFamily="34" charset="0"/>
              <a:cs typeface="Arial" panose="020B0604020202020204" pitchFamily="34" charset="0"/>
            </a:endParaRPr>
          </a:p>
          <a:p>
            <a:pPr lvl="0" algn="just"/>
            <a:r>
              <a:rPr lang="es-ES_tradnl" dirty="0">
                <a:latin typeface="Arial" panose="020B0604020202020204" pitchFamily="34" charset="0"/>
                <a:cs typeface="Arial" panose="020B0604020202020204" pitchFamily="34" charset="0"/>
              </a:rPr>
              <a:t>La realización de Carné Joven TV, donde en estos seis meses se han emitido cuatro programas con muy buena acogida e invitados e invitadas con gran aceptación entre el público. Además, ha contado con la presencia de las empresas adheridas gracias a la campaña de </a:t>
            </a:r>
            <a:r>
              <a:rPr lang="es-ES_tradnl" dirty="0" err="1">
                <a:latin typeface="Arial" panose="020B0604020202020204" pitchFamily="34" charset="0"/>
                <a:cs typeface="Arial" panose="020B0604020202020204" pitchFamily="34" charset="0"/>
              </a:rPr>
              <a:t>product</a:t>
            </a:r>
            <a:r>
              <a:rPr lang="es-ES_tradnl" dirty="0">
                <a:latin typeface="Arial" panose="020B0604020202020204" pitchFamily="34" charset="0"/>
                <a:cs typeface="Arial" panose="020B0604020202020204" pitchFamily="34" charset="0"/>
              </a:rPr>
              <a:t> </a:t>
            </a:r>
            <a:r>
              <a:rPr lang="es-ES_tradnl" dirty="0" err="1">
                <a:latin typeface="Arial" panose="020B0604020202020204" pitchFamily="34" charset="0"/>
                <a:cs typeface="Arial" panose="020B0604020202020204" pitchFamily="34" charset="0"/>
              </a:rPr>
              <a:t>placement</a:t>
            </a:r>
            <a:r>
              <a:rPr lang="es-ES_tradnl" dirty="0">
                <a:latin typeface="Arial" panose="020B0604020202020204" pitchFamily="34" charset="0"/>
                <a:cs typeface="Arial" panose="020B0604020202020204" pitchFamily="34" charset="0"/>
              </a:rPr>
              <a:t>. </a:t>
            </a:r>
            <a:endParaRPr lang="es-ES" dirty="0">
              <a:latin typeface="Arial" panose="020B0604020202020204" pitchFamily="34" charset="0"/>
              <a:cs typeface="Arial" panose="020B0604020202020204" pitchFamily="34" charset="0"/>
            </a:endParaRPr>
          </a:p>
          <a:p>
            <a:pPr lvl="0" algn="just"/>
            <a:r>
              <a:rPr lang="es-ES_tradnl" dirty="0">
                <a:latin typeface="Arial" panose="020B0604020202020204" pitchFamily="34" charset="0"/>
                <a:cs typeface="Arial" panose="020B0604020202020204" pitchFamily="34" charset="0"/>
              </a:rPr>
              <a:t>Otras acciones a destacar han sido la firma de convenios con entidades como EAPN Canarias, y contacto con el Ayuntamiento de </a:t>
            </a:r>
            <a:r>
              <a:rPr lang="es-ES_tradnl" dirty="0" err="1">
                <a:latin typeface="Arial" panose="020B0604020202020204" pitchFamily="34" charset="0"/>
                <a:cs typeface="Arial" panose="020B0604020202020204" pitchFamily="34" charset="0"/>
              </a:rPr>
              <a:t>Teror</a:t>
            </a:r>
            <a:r>
              <a:rPr lang="es-ES_tradnl" dirty="0">
                <a:latin typeface="Arial" panose="020B0604020202020204" pitchFamily="34" charset="0"/>
                <a:cs typeface="Arial" panose="020B0604020202020204" pitchFamily="34" charset="0"/>
              </a:rPr>
              <a:t>, empresas y Zonas y Centros Comerciales como Vecindario, Mogán Mall, Alisios o Carrefour. </a:t>
            </a:r>
            <a:endParaRPr lang="es-ES" dirty="0">
              <a:latin typeface="Arial" panose="020B0604020202020204" pitchFamily="34" charset="0"/>
              <a:cs typeface="Arial" panose="020B0604020202020204" pitchFamily="34" charset="0"/>
            </a:endParaRPr>
          </a:p>
          <a:p>
            <a:pPr lvl="0" algn="just"/>
            <a:r>
              <a:rPr lang="es-ES_tradnl" dirty="0">
                <a:latin typeface="Arial" panose="020B0604020202020204" pitchFamily="34" charset="0"/>
                <a:cs typeface="Arial" panose="020B0604020202020204" pitchFamily="34" charset="0"/>
              </a:rPr>
              <a:t>Dentro de las acciones de comunicación se han realizado diferentes notas de prensa, imágenes y banner para inserción en medios, envío de </a:t>
            </a:r>
            <a:r>
              <a:rPr lang="es-ES_tradnl" dirty="0" err="1">
                <a:latin typeface="Arial" panose="020B0604020202020204" pitchFamily="34" charset="0"/>
                <a:cs typeface="Arial" panose="020B0604020202020204" pitchFamily="34" charset="0"/>
              </a:rPr>
              <a:t>Newsletters</a:t>
            </a:r>
            <a:r>
              <a:rPr lang="es-ES_tradnl" dirty="0">
                <a:latin typeface="Arial" panose="020B0604020202020204" pitchFamily="34" charset="0"/>
                <a:cs typeface="Arial" panose="020B0604020202020204" pitchFamily="34" charset="0"/>
              </a:rPr>
              <a:t> y cobertura de eventos, así como la realización del boletín. </a:t>
            </a:r>
            <a:endParaRPr lang="es-ES" dirty="0">
              <a:latin typeface="Arial" panose="020B0604020202020204" pitchFamily="34" charset="0"/>
              <a:cs typeface="Arial" panose="020B0604020202020204" pitchFamily="34" charset="0"/>
            </a:endParaRPr>
          </a:p>
          <a:p>
            <a:pPr lvl="0" algn="just"/>
            <a:r>
              <a:rPr lang="es-ES_tradnl" dirty="0">
                <a:latin typeface="Arial" panose="020B0604020202020204" pitchFamily="34" charset="0"/>
                <a:cs typeface="Arial" panose="020B0604020202020204" pitchFamily="34" charset="0"/>
              </a:rPr>
              <a:t>También se ha realizado comunicación mediante SMS y </a:t>
            </a:r>
            <a:r>
              <a:rPr lang="es-ES_tradnl" dirty="0" err="1">
                <a:latin typeface="Arial" panose="020B0604020202020204" pitchFamily="34" charset="0"/>
                <a:cs typeface="Arial" panose="020B0604020202020204" pitchFamily="34" charset="0"/>
              </a:rPr>
              <a:t>mailing</a:t>
            </a:r>
            <a:r>
              <a:rPr lang="es-ES_tradnl" dirty="0">
                <a:latin typeface="Arial" panose="020B0604020202020204" pitchFamily="34" charset="0"/>
                <a:cs typeface="Arial" panose="020B0604020202020204" pitchFamily="34" charset="0"/>
              </a:rPr>
              <a:t> a usuarios con el objetivo de completar sus perfiles y tramitar sus solicitudes incompletas, ofrecerles actividades gratuitas de turismo activo y realizar una encuesta de satisfacción. Así como a empresas para hacerles llegar el boletín, y renovar beneficios caducados. </a:t>
            </a:r>
            <a:endParaRPr lang="es-ES" dirty="0">
              <a:latin typeface="Arial" panose="020B0604020202020204" pitchFamily="34" charset="0"/>
              <a:cs typeface="Arial" panose="020B0604020202020204" pitchFamily="34" charset="0"/>
            </a:endParaRPr>
          </a:p>
          <a:p>
            <a:pPr lvl="0" algn="just"/>
            <a:r>
              <a:rPr lang="es-ES_tradnl" dirty="0">
                <a:latin typeface="Arial" panose="020B0604020202020204" pitchFamily="34" charset="0"/>
                <a:cs typeface="Arial" panose="020B0604020202020204" pitchFamily="34" charset="0"/>
              </a:rPr>
              <a:t>Las redes sociales han experimentado un aumento considerable en alcance, </a:t>
            </a:r>
            <a:r>
              <a:rPr lang="es-ES_tradnl" dirty="0" err="1">
                <a:latin typeface="Arial" panose="020B0604020202020204" pitchFamily="34" charset="0"/>
                <a:cs typeface="Arial" panose="020B0604020202020204" pitchFamily="34" charset="0"/>
              </a:rPr>
              <a:t>engagement</a:t>
            </a:r>
            <a:r>
              <a:rPr lang="es-ES_tradnl" dirty="0">
                <a:latin typeface="Arial" panose="020B0604020202020204" pitchFamily="34" charset="0"/>
                <a:cs typeface="Arial" panose="020B0604020202020204" pitchFamily="34" charset="0"/>
              </a:rPr>
              <a:t> y seguidores, no solo debido a la comunicación continuada de </a:t>
            </a:r>
            <a:endParaRPr lang="es-ES" dirty="0">
              <a:latin typeface="Arial" panose="020B0604020202020204" pitchFamily="34" charset="0"/>
              <a:cs typeface="Arial" panose="020B0604020202020204" pitchFamily="34" charset="0"/>
            </a:endParaRPr>
          </a:p>
          <a:p>
            <a:pPr algn="just"/>
            <a:r>
              <a:rPr lang="es-ES_tradnl" dirty="0">
                <a:latin typeface="Arial" panose="020B0604020202020204" pitchFamily="34" charset="0"/>
                <a:cs typeface="Arial" panose="020B0604020202020204" pitchFamily="34" charset="0"/>
              </a:rPr>
              <a:t>beneficios, sino también a los sorteos realizados en las propias redes y en el programa de </a:t>
            </a:r>
            <a:r>
              <a:rPr lang="es-ES_tradnl" dirty="0" err="1">
                <a:latin typeface="Arial" panose="020B0604020202020204" pitchFamily="34" charset="0"/>
                <a:cs typeface="Arial" panose="020B0604020202020204" pitchFamily="34" charset="0"/>
              </a:rPr>
              <a:t>Twitch</a:t>
            </a:r>
            <a:r>
              <a:rPr lang="es-ES_tradnl" dirty="0">
                <a:latin typeface="Arial" panose="020B0604020202020204" pitchFamily="34" charset="0"/>
                <a:cs typeface="Arial" panose="020B0604020202020204" pitchFamily="34" charset="0"/>
              </a:rPr>
              <a:t>. Así como la publicación de vídeos y la interacción con usuarios mediante las herramientas que ofrece Instagram como encuestas o preguntas y respuestas. </a:t>
            </a:r>
            <a:endParaRPr lang="es-ES" dirty="0">
              <a:latin typeface="Arial" panose="020B0604020202020204" pitchFamily="34" charset="0"/>
              <a:cs typeface="Arial" panose="020B0604020202020204" pitchFamily="34" charset="0"/>
            </a:endParaRPr>
          </a:p>
          <a:p>
            <a:pPr lvl="0" algn="just"/>
            <a:r>
              <a:rPr lang="es-ES_tradnl" dirty="0">
                <a:latin typeface="Arial" panose="020B0604020202020204" pitchFamily="34" charset="0"/>
                <a:cs typeface="Arial" panose="020B0604020202020204" pitchFamily="34" charset="0"/>
              </a:rPr>
              <a:t>Se han realizado en total 15</a:t>
            </a:r>
            <a:r>
              <a:rPr lang="es-ES_tradnl" b="1" dirty="0">
                <a:latin typeface="Arial" panose="020B0604020202020204" pitchFamily="34" charset="0"/>
                <a:cs typeface="Arial" panose="020B0604020202020204" pitchFamily="34" charset="0"/>
              </a:rPr>
              <a:t> </a:t>
            </a:r>
            <a:r>
              <a:rPr lang="es-ES_tradnl" dirty="0">
                <a:latin typeface="Arial" panose="020B0604020202020204" pitchFamily="34" charset="0"/>
                <a:cs typeface="Arial" panose="020B0604020202020204" pitchFamily="34" charset="0"/>
              </a:rPr>
              <a:t>piezas audiovisuales, sobre todo de </a:t>
            </a:r>
            <a:r>
              <a:rPr lang="es-ES_tradnl" dirty="0" err="1">
                <a:latin typeface="Arial" panose="020B0604020202020204" pitchFamily="34" charset="0"/>
                <a:cs typeface="Arial" panose="020B0604020202020204" pitchFamily="34" charset="0"/>
              </a:rPr>
              <a:t>Twitch</a:t>
            </a:r>
            <a:r>
              <a:rPr lang="es-ES_tradnl" dirty="0">
                <a:latin typeface="Arial" panose="020B0604020202020204" pitchFamily="34" charset="0"/>
                <a:cs typeface="Arial" panose="020B0604020202020204" pitchFamily="34" charset="0"/>
              </a:rPr>
              <a:t> y en coberturas de eventos. </a:t>
            </a:r>
            <a:endParaRPr lang="es-ES" dirty="0">
              <a:latin typeface="Arial" panose="020B0604020202020204" pitchFamily="34" charset="0"/>
              <a:cs typeface="Arial" panose="020B0604020202020204" pitchFamily="34" charset="0"/>
            </a:endParaRPr>
          </a:p>
          <a:p>
            <a:pPr lvl="0" algn="just"/>
            <a:r>
              <a:rPr lang="es-ES_tradnl" dirty="0">
                <a:latin typeface="Arial" panose="020B0604020202020204" pitchFamily="34" charset="0"/>
                <a:cs typeface="Arial" panose="020B0604020202020204" pitchFamily="34" charset="0"/>
              </a:rPr>
              <a:t>El balance total de empresas adheridas es de 17 y hay 85 beneficios nuevos o renovados. Se han dado de alta 6.117 usuarios gracias a la eliminación de la tasa.</a:t>
            </a:r>
            <a:endParaRPr lang="es-ES" dirty="0">
              <a:latin typeface="Arial" panose="020B0604020202020204" pitchFamily="34" charset="0"/>
              <a:cs typeface="Arial" panose="020B0604020202020204" pitchFamily="34" charset="0"/>
            </a:endParaRPr>
          </a:p>
          <a:p>
            <a:pPr marL="0" indent="0" algn="just">
              <a:buNone/>
            </a:pPr>
            <a:r>
              <a:rPr lang="es-ES_tradnl" dirty="0">
                <a:latin typeface="Arial" panose="020B0604020202020204" pitchFamily="34" charset="0"/>
                <a:cs typeface="Arial" panose="020B0604020202020204" pitchFamily="34" charset="0"/>
              </a:rPr>
              <a:t> </a:t>
            </a:r>
            <a:endParaRPr lang="es-ES" dirty="0" smtClean="0">
              <a:latin typeface="Arial" panose="020B0604020202020204" pitchFamily="34" charset="0"/>
              <a:cs typeface="Arial" panose="020B0604020202020204" pitchFamily="34" charset="0"/>
            </a:endParaRPr>
          </a:p>
          <a:p>
            <a:pPr marL="0" indent="0" algn="just">
              <a:buNone/>
            </a:pPr>
            <a:r>
              <a:rPr lang="es-ES_tradnl" dirty="0" smtClean="0">
                <a:latin typeface="Arial" panose="020B0604020202020204" pitchFamily="34" charset="0"/>
                <a:cs typeface="Arial" panose="020B0604020202020204" pitchFamily="34" charset="0"/>
              </a:rPr>
              <a:t>Se Anexa Informe anual de la empresa “</a:t>
            </a:r>
            <a:r>
              <a:rPr lang="es-ES_tradnl" dirty="0" err="1" smtClean="0">
                <a:latin typeface="Arial" panose="020B0604020202020204" pitchFamily="34" charset="0"/>
                <a:cs typeface="Arial" panose="020B0604020202020204" pitchFamily="34" charset="0"/>
              </a:rPr>
              <a:t>Creatívica</a:t>
            </a:r>
            <a:r>
              <a:rPr lang="es-ES_tradnl" dirty="0" smtClean="0">
                <a:latin typeface="Arial" panose="020B0604020202020204" pitchFamily="34" charset="0"/>
                <a:cs typeface="Arial" panose="020B0604020202020204" pitchFamily="34" charset="0"/>
              </a:rPr>
              <a:t>”.</a:t>
            </a:r>
            <a:endParaRPr lang="es-ES" dirty="0" smtClean="0">
              <a:latin typeface="Arial" panose="020B0604020202020204" pitchFamily="34" charset="0"/>
              <a:cs typeface="Arial" panose="020B0604020202020204" pitchFamily="34" charset="0"/>
            </a:endParaRPr>
          </a:p>
          <a:p>
            <a:pPr marL="0" indent="0">
              <a:buNone/>
            </a:pPr>
            <a:endParaRPr lang="es-ES" dirty="0"/>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pic>
        <p:nvPicPr>
          <p:cNvPr id="2" name="Imagen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99944" y="5552902"/>
            <a:ext cx="8546123" cy="1305098"/>
          </a:xfrm>
          <a:prstGeom prst="rect">
            <a:avLst/>
          </a:prstGeom>
        </p:spPr>
      </p:pic>
    </p:spTree>
    <p:extLst>
      <p:ext uri="{BB962C8B-B14F-4D97-AF65-F5344CB8AC3E}">
        <p14:creationId xmlns:p14="http://schemas.microsoft.com/office/powerpoint/2010/main" val="32110041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205345"/>
            <a:ext cx="10515600" cy="5137265"/>
          </a:xfrm>
        </p:spPr>
        <p:txBody>
          <a:bodyPr>
            <a:normAutofit fontScale="25000" lnSpcReduction="20000"/>
          </a:bodyPr>
          <a:lstStyle/>
          <a:p>
            <a:pPr marL="0" indent="0" algn="just">
              <a:lnSpc>
                <a:spcPct val="120000"/>
              </a:lnSpc>
              <a:buNone/>
            </a:pPr>
            <a:r>
              <a:rPr lang="es-ES" sz="4400" b="1" dirty="0" smtClean="0">
                <a:solidFill>
                  <a:schemeClr val="accent1">
                    <a:lumMod val="50000"/>
                  </a:schemeClr>
                </a:solidFill>
                <a:latin typeface="Arial" panose="020B0604020202020204" pitchFamily="34" charset="0"/>
                <a:cs typeface="Arial" panose="020B0604020202020204" pitchFamily="34" charset="0"/>
              </a:rPr>
              <a:t>X</a:t>
            </a:r>
            <a:r>
              <a:rPr lang="es-ES" sz="4400" b="1" dirty="0">
                <a:solidFill>
                  <a:schemeClr val="accent1">
                    <a:lumMod val="50000"/>
                  </a:schemeClr>
                </a:solidFill>
                <a:latin typeface="Arial" panose="020B0604020202020204" pitchFamily="34" charset="0"/>
                <a:cs typeface="Arial" panose="020B0604020202020204" pitchFamily="34" charset="0"/>
              </a:rPr>
              <a:t>. JUVENTUD Y CULTURA </a:t>
            </a:r>
            <a:endParaRPr lang="es-ES" sz="4400" dirty="0">
              <a:solidFill>
                <a:schemeClr val="accent1">
                  <a:lumMod val="50000"/>
                </a:schemeClr>
              </a:solidFill>
              <a:latin typeface="Arial" panose="020B0604020202020204" pitchFamily="34" charset="0"/>
              <a:cs typeface="Arial" panose="020B0604020202020204" pitchFamily="34" charset="0"/>
            </a:endParaRPr>
          </a:p>
          <a:p>
            <a:pPr marL="0" indent="0" algn="just">
              <a:lnSpc>
                <a:spcPct val="120000"/>
              </a:lnSpc>
              <a:buNone/>
            </a:pPr>
            <a:r>
              <a:rPr lang="es-ES" sz="4400" dirty="0">
                <a:latin typeface="Arial" panose="020B0604020202020204" pitchFamily="34" charset="0"/>
                <a:cs typeface="Arial" panose="020B0604020202020204" pitchFamily="34" charset="0"/>
              </a:rPr>
              <a:t>La Consejería de Derechos Sociales, Igualdad Diversidad y Juventud del Gobierno de Canarias a través de la Dirección General de Juventud y la Fundación Canaria de Juventud Ideo apostó por impulsar nuevamente la convocatoria del programa de carácter bienal “Juventud y Cultura”. </a:t>
            </a:r>
          </a:p>
          <a:p>
            <a:pPr marL="0" indent="0" algn="just">
              <a:lnSpc>
                <a:spcPct val="120000"/>
              </a:lnSpc>
              <a:buNone/>
            </a:pPr>
            <a:r>
              <a:rPr lang="es-ES" sz="4400" dirty="0">
                <a:latin typeface="Arial" panose="020B0604020202020204" pitchFamily="34" charset="0"/>
                <a:cs typeface="Arial" panose="020B0604020202020204" pitchFamily="34" charset="0"/>
              </a:rPr>
              <a:t>Este programa que se inició en 1985, ha sido una destacada herramienta de descubrimiento, promoción y de reconocimiento de la existencia del talento joven. Así como un expositor generacional de apoyo de la expresión cultural de la juventud creadora de Canarias desde entonces. </a:t>
            </a:r>
          </a:p>
          <a:p>
            <a:pPr marL="0" indent="0" algn="just">
              <a:lnSpc>
                <a:spcPct val="120000"/>
              </a:lnSpc>
              <a:buNone/>
            </a:pPr>
            <a:r>
              <a:rPr lang="es-ES" sz="4400" dirty="0">
                <a:latin typeface="Arial" panose="020B0604020202020204" pitchFamily="34" charset="0"/>
                <a:cs typeface="Arial" panose="020B0604020202020204" pitchFamily="34" charset="0"/>
              </a:rPr>
              <a:t>Se pretende promover y facilitar la expresión creativa y artística de las personas jóvenes canarias mediante la elaboración y desarrollo del programa “Juventud y Cultura” que se realizará durante los años 2021 y 2022 en Canarias. </a:t>
            </a:r>
          </a:p>
          <a:p>
            <a:pPr marL="0" indent="0" algn="just">
              <a:lnSpc>
                <a:spcPct val="120000"/>
              </a:lnSpc>
              <a:buNone/>
            </a:pPr>
            <a:r>
              <a:rPr lang="es-ES" sz="4400" dirty="0">
                <a:latin typeface="Arial" panose="020B0604020202020204" pitchFamily="34" charset="0"/>
                <a:cs typeface="Arial" panose="020B0604020202020204" pitchFamily="34" charset="0"/>
              </a:rPr>
              <a:t>Los organismos y entidades patrocinadoras son las siguientes: la </a:t>
            </a:r>
            <a:r>
              <a:rPr lang="es-ES_tradnl" sz="4400" dirty="0">
                <a:latin typeface="Arial" panose="020B0604020202020204" pitchFamily="34" charset="0"/>
                <a:cs typeface="Arial" panose="020B0604020202020204" pitchFamily="34" charset="0"/>
              </a:rPr>
              <a:t>Fundación Canaria de Juventud IDEO, el Instituto Canario de Desarrollo Cultural (ICDC), el Instituto de la Juventud (INJUVE), la Fundación </a:t>
            </a:r>
            <a:r>
              <a:rPr lang="es-ES_tradnl" sz="4400" dirty="0" err="1">
                <a:latin typeface="Arial" panose="020B0604020202020204" pitchFamily="34" charset="0"/>
                <a:cs typeface="Arial" panose="020B0604020202020204" pitchFamily="34" charset="0"/>
              </a:rPr>
              <a:t>CajaCanarias</a:t>
            </a:r>
            <a:r>
              <a:rPr lang="es-ES_tradnl" sz="4400" dirty="0">
                <a:latin typeface="Arial" panose="020B0604020202020204" pitchFamily="34" charset="0"/>
                <a:cs typeface="Arial" panose="020B0604020202020204" pitchFamily="34" charset="0"/>
              </a:rPr>
              <a:t>, la Fundación La Caja de Canarias, y la Fundación DISA en Canarias</a:t>
            </a:r>
            <a:endParaRPr lang="es-ES" sz="4400" dirty="0">
              <a:latin typeface="Arial" panose="020B0604020202020204" pitchFamily="34" charset="0"/>
              <a:cs typeface="Arial" panose="020B0604020202020204" pitchFamily="34" charset="0"/>
            </a:endParaRPr>
          </a:p>
          <a:p>
            <a:pPr marL="0" indent="0" algn="just">
              <a:lnSpc>
                <a:spcPct val="120000"/>
              </a:lnSpc>
              <a:buNone/>
            </a:pPr>
            <a:r>
              <a:rPr lang="es-ES" sz="4400" dirty="0">
                <a:latin typeface="Arial" panose="020B0604020202020204" pitchFamily="34" charset="0"/>
                <a:cs typeface="Arial" panose="020B0604020202020204" pitchFamily="34" charset="0"/>
              </a:rPr>
              <a:t>Esta edición, comprendió la convocatoria de diversos certámenes, exposiciones y muestras artísticas, diversas publicaciones literarias y ediciones discográficas y encuentros que tuvieron como objetivo dar el protagonismo que se merecen nuestra juventud creativa. </a:t>
            </a:r>
          </a:p>
          <a:p>
            <a:pPr marL="0" indent="0" algn="just">
              <a:lnSpc>
                <a:spcPct val="120000"/>
              </a:lnSpc>
              <a:buNone/>
            </a:pPr>
            <a:r>
              <a:rPr lang="es-ES" sz="4400" dirty="0" smtClean="0">
                <a:latin typeface="Arial" panose="020B0604020202020204" pitchFamily="34" charset="0"/>
                <a:cs typeface="Arial" panose="020B0604020202020204" pitchFamily="34" charset="0"/>
              </a:rPr>
              <a:t>El </a:t>
            </a:r>
            <a:r>
              <a:rPr lang="es-ES" sz="4400" dirty="0">
                <a:latin typeface="Arial" panose="020B0604020202020204" pitchFamily="34" charset="0"/>
                <a:cs typeface="Arial" panose="020B0604020202020204" pitchFamily="34" charset="0"/>
              </a:rPr>
              <a:t>Programa se desarrolla en cuatro fases: </a:t>
            </a:r>
          </a:p>
          <a:p>
            <a:pPr marL="0" lvl="0" indent="0" algn="just">
              <a:lnSpc>
                <a:spcPct val="120000"/>
              </a:lnSpc>
              <a:buNone/>
            </a:pPr>
            <a:r>
              <a:rPr lang="es-ES_tradnl" sz="4400" dirty="0">
                <a:latin typeface="Arial" panose="020B0604020202020204" pitchFamily="34" charset="0"/>
                <a:cs typeface="Arial" panose="020B0604020202020204" pitchFamily="34" charset="0"/>
              </a:rPr>
              <a:t>Fase 1. Certámenes Juventud y Cultura</a:t>
            </a:r>
            <a:endParaRPr lang="es-ES" sz="4400" dirty="0">
              <a:latin typeface="Arial" panose="020B0604020202020204" pitchFamily="34" charset="0"/>
              <a:cs typeface="Arial" panose="020B0604020202020204" pitchFamily="34" charset="0"/>
            </a:endParaRPr>
          </a:p>
          <a:p>
            <a:pPr marL="0" lvl="0" indent="0" algn="just">
              <a:lnSpc>
                <a:spcPct val="120000"/>
              </a:lnSpc>
              <a:buNone/>
            </a:pPr>
            <a:r>
              <a:rPr lang="es-ES_tradnl" sz="4400" dirty="0">
                <a:latin typeface="Arial" panose="020B0604020202020204" pitchFamily="34" charset="0"/>
                <a:cs typeface="Arial" panose="020B0604020202020204" pitchFamily="34" charset="0"/>
              </a:rPr>
              <a:t>Fase 2. Publicaciones y Ediciones.</a:t>
            </a:r>
            <a:endParaRPr lang="es-ES" sz="4400" dirty="0">
              <a:latin typeface="Arial" panose="020B0604020202020204" pitchFamily="34" charset="0"/>
              <a:cs typeface="Arial" panose="020B0604020202020204" pitchFamily="34" charset="0"/>
            </a:endParaRPr>
          </a:p>
          <a:p>
            <a:pPr marL="0" lvl="0" indent="0" algn="just">
              <a:lnSpc>
                <a:spcPct val="120000"/>
              </a:lnSpc>
              <a:buNone/>
            </a:pPr>
            <a:r>
              <a:rPr lang="es-ES_tradnl" sz="4400" dirty="0">
                <a:latin typeface="Arial" panose="020B0604020202020204" pitchFamily="34" charset="0"/>
                <a:cs typeface="Arial" panose="020B0604020202020204" pitchFamily="34" charset="0"/>
              </a:rPr>
              <a:t>Fase 3. Semanas Juventud y Cultura</a:t>
            </a:r>
            <a:endParaRPr lang="es-ES" sz="4400" dirty="0">
              <a:latin typeface="Arial" panose="020B0604020202020204" pitchFamily="34" charset="0"/>
              <a:cs typeface="Arial" panose="020B0604020202020204" pitchFamily="34" charset="0"/>
            </a:endParaRPr>
          </a:p>
          <a:p>
            <a:pPr marL="0" lvl="0" indent="0" algn="just">
              <a:lnSpc>
                <a:spcPct val="120000"/>
              </a:lnSpc>
              <a:buNone/>
            </a:pPr>
            <a:r>
              <a:rPr lang="es-ES_tradnl" sz="4400" dirty="0">
                <a:latin typeface="Arial" panose="020B0604020202020204" pitchFamily="34" charset="0"/>
                <a:cs typeface="Arial" panose="020B0604020202020204" pitchFamily="34" charset="0"/>
              </a:rPr>
              <a:t>Fase 4. Foros Juventud y Cultura</a:t>
            </a:r>
            <a:endParaRPr lang="es-ES" sz="4400" dirty="0">
              <a:latin typeface="Arial" panose="020B0604020202020204" pitchFamily="34" charset="0"/>
              <a:cs typeface="Arial" panose="020B0604020202020204" pitchFamily="34" charset="0"/>
            </a:endParaRPr>
          </a:p>
          <a:p>
            <a:pPr marL="0" indent="0" algn="just">
              <a:lnSpc>
                <a:spcPct val="120000"/>
              </a:lnSpc>
              <a:buNone/>
            </a:pPr>
            <a:r>
              <a:rPr lang="es-ES_tradnl" sz="4400" dirty="0" smtClean="0">
                <a:latin typeface="Arial" panose="020B0604020202020204" pitchFamily="34" charset="0"/>
                <a:cs typeface="Arial" panose="020B0604020202020204" pitchFamily="34" charset="0"/>
              </a:rPr>
              <a:t>En </a:t>
            </a:r>
            <a:r>
              <a:rPr lang="es-ES_tradnl" sz="4400" dirty="0">
                <a:latin typeface="Arial" panose="020B0604020202020204" pitchFamily="34" charset="0"/>
                <a:cs typeface="Arial" panose="020B0604020202020204" pitchFamily="34" charset="0"/>
              </a:rPr>
              <a:t>la Fase 1 se realizaron los siguientes Certámenes: Certamen de MÚSICA JOVEN, Certamen de FOTOGRAFÍA, Certamen de CÓMIC, ILUSTRACIÓN Y TIRAS CÓMICAS, Certamen de LITERATURA (RELATOS CORTOS Y POESÍA), Certamen de VÍDEOS CORTOS, y Certamen de GRAFFITI.</a:t>
            </a:r>
            <a:endParaRPr lang="es-ES" sz="4400" dirty="0">
              <a:latin typeface="Arial" panose="020B0604020202020204" pitchFamily="34" charset="0"/>
              <a:cs typeface="Arial" panose="020B0604020202020204" pitchFamily="34" charset="0"/>
            </a:endParaRPr>
          </a:p>
          <a:p>
            <a:pPr marL="0" indent="0" algn="just">
              <a:lnSpc>
                <a:spcPct val="120000"/>
              </a:lnSpc>
              <a:buNone/>
            </a:pPr>
            <a:r>
              <a:rPr lang="es-ES" sz="4400" dirty="0">
                <a:latin typeface="Arial" panose="020B0604020202020204" pitchFamily="34" charset="0"/>
                <a:cs typeface="Arial" panose="020B0604020202020204" pitchFamily="34" charset="0"/>
              </a:rPr>
              <a:t>La Fundación se encargó de realizar los pagos correspondientes a los premios, así como de colaborar en la organización de la entrega de los Premios y Diplomas, que se dividieron por provincias. El acto de entrega de premios de la provincia de Santa Cruz de Tenerife tuvo lugar el 7 de julio en el Centro Atlántico de la Juventud, y el acto de entrega de premios de la provincia de Las Palmas de Gran Canaria tuvo lugar el 12 de julio en el salón de actos del edificio Usos Múltiples I.</a:t>
            </a:r>
          </a:p>
          <a:p>
            <a:pPr algn="just">
              <a:lnSpc>
                <a:spcPct val="120000"/>
              </a:lnSpc>
            </a:pPr>
            <a:endParaRPr lang="es-ES" sz="4400" dirty="0">
              <a:latin typeface="Arial" panose="020B0604020202020204" pitchFamily="34" charset="0"/>
              <a:cs typeface="Arial" panose="020B0604020202020204" pitchFamily="34" charset="0"/>
            </a:endParaRPr>
          </a:p>
        </p:txBody>
      </p:sp>
      <p:pic>
        <p:nvPicPr>
          <p:cNvPr id="5" name="Imagen 4"/>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39841244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275166"/>
            <a:ext cx="10515600" cy="5011334"/>
          </a:xfrm>
        </p:spPr>
        <p:txBody>
          <a:bodyPr>
            <a:normAutofit fontScale="25000" lnSpcReduction="20000"/>
          </a:bodyPr>
          <a:lstStyle/>
          <a:p>
            <a:pPr marL="0" indent="0" algn="just">
              <a:buNone/>
            </a:pPr>
            <a:endParaRPr lang="es-ES_tradnl" sz="1100" b="1" dirty="0" smtClean="0">
              <a:solidFill>
                <a:schemeClr val="accent1">
                  <a:lumMod val="50000"/>
                </a:schemeClr>
              </a:solidFill>
              <a:latin typeface="Arial" panose="020B0604020202020204" pitchFamily="34" charset="0"/>
              <a:cs typeface="Arial" panose="020B0604020202020204" pitchFamily="34" charset="0"/>
            </a:endParaRPr>
          </a:p>
          <a:p>
            <a:pPr marL="0" indent="0" algn="just">
              <a:lnSpc>
                <a:spcPct val="120000"/>
              </a:lnSpc>
              <a:buNone/>
            </a:pPr>
            <a:r>
              <a:rPr lang="es-ES_tradnl" sz="4400" b="1" dirty="0" smtClean="0">
                <a:solidFill>
                  <a:schemeClr val="accent1">
                    <a:lumMod val="50000"/>
                  </a:schemeClr>
                </a:solidFill>
                <a:latin typeface="Arial" panose="020B0604020202020204" pitchFamily="34" charset="0"/>
                <a:cs typeface="Arial" panose="020B0604020202020204" pitchFamily="34" charset="0"/>
              </a:rPr>
              <a:t>XI. EVALUACIÓN Y ANÁLISIS DE LOS RESULTADOS</a:t>
            </a:r>
          </a:p>
          <a:p>
            <a:pPr marL="0" indent="0">
              <a:buNone/>
            </a:pPr>
            <a:endParaRPr lang="es-ES_tradnl" sz="4400" b="1" dirty="0" smtClean="0">
              <a:latin typeface="Arial" panose="020B0604020202020204" pitchFamily="34" charset="0"/>
              <a:cs typeface="Arial" panose="020B0604020202020204" pitchFamily="34" charset="0"/>
            </a:endParaRPr>
          </a:p>
          <a:p>
            <a:pPr marL="0" indent="0" algn="just">
              <a:buNone/>
            </a:pPr>
            <a:r>
              <a:rPr lang="es-ES_tradnl" sz="4400" b="1" dirty="0" smtClean="0">
                <a:latin typeface="Arial" panose="020B0604020202020204" pitchFamily="34" charset="0"/>
                <a:cs typeface="Arial" panose="020B0604020202020204" pitchFamily="34" charset="0"/>
              </a:rPr>
              <a:t>Programas </a:t>
            </a:r>
            <a:r>
              <a:rPr lang="es-ES_tradnl" sz="4400" b="1" dirty="0">
                <a:latin typeface="Arial" panose="020B0604020202020204" pitchFamily="34" charset="0"/>
                <a:cs typeface="Arial" panose="020B0604020202020204" pitchFamily="34" charset="0"/>
              </a:rPr>
              <a:t>y </a:t>
            </a:r>
            <a:r>
              <a:rPr lang="es-ES_tradnl" sz="4400" b="1">
                <a:latin typeface="Arial" panose="020B0604020202020204" pitchFamily="34" charset="0"/>
                <a:cs typeface="Arial" panose="020B0604020202020204" pitchFamily="34" charset="0"/>
              </a:rPr>
              <a:t>Actividades</a:t>
            </a:r>
            <a:r>
              <a:rPr lang="es-ES_tradnl" sz="4400" b="1" smtClean="0">
                <a:latin typeface="Arial" panose="020B0604020202020204" pitchFamily="34" charset="0"/>
                <a:cs typeface="Arial" panose="020B0604020202020204" pitchFamily="34" charset="0"/>
              </a:rPr>
              <a:t>:</a:t>
            </a:r>
            <a:endParaRPr lang="es-ES" sz="4400" dirty="0">
              <a:latin typeface="Arial" panose="020B0604020202020204" pitchFamily="34" charset="0"/>
              <a:cs typeface="Arial" panose="020B0604020202020204" pitchFamily="34" charset="0"/>
            </a:endParaRPr>
          </a:p>
          <a:p>
            <a:pPr marL="0" indent="0" algn="just">
              <a:lnSpc>
                <a:spcPct val="120000"/>
              </a:lnSpc>
              <a:buNone/>
            </a:pPr>
            <a:r>
              <a:rPr lang="es-ES_tradnl" sz="4400" b="1" dirty="0" smtClean="0">
                <a:latin typeface="Arial" panose="020B0604020202020204" pitchFamily="34" charset="0"/>
                <a:cs typeface="Arial" panose="020B0604020202020204" pitchFamily="34" charset="0"/>
              </a:rPr>
              <a:t>-</a:t>
            </a:r>
            <a:r>
              <a:rPr lang="es-ES_tradnl" sz="4400" b="1" dirty="0">
                <a:latin typeface="Arial" panose="020B0604020202020204" pitchFamily="34" charset="0"/>
                <a:cs typeface="Arial" panose="020B0604020202020204" pitchFamily="34" charset="0"/>
              </a:rPr>
              <a:t>Convocatoria de ayudas: </a:t>
            </a:r>
            <a:r>
              <a:rPr lang="es-ES_tradnl" sz="4400" dirty="0">
                <a:latin typeface="Arial" panose="020B0604020202020204" pitchFamily="34" charset="0"/>
                <a:cs typeface="Arial" panose="020B0604020202020204" pitchFamily="34" charset="0"/>
              </a:rPr>
              <a:t>Respecto a la convocatoria de ayudas, la valoración fue muy positiva y tenemos previsto volver a realizarla en 2023.</a:t>
            </a:r>
            <a:endParaRPr lang="es-ES" sz="4400" dirty="0">
              <a:latin typeface="Arial" panose="020B0604020202020204" pitchFamily="34" charset="0"/>
              <a:cs typeface="Arial" panose="020B0604020202020204" pitchFamily="34" charset="0"/>
            </a:endParaRPr>
          </a:p>
          <a:p>
            <a:pPr marL="0" indent="0" algn="just">
              <a:lnSpc>
                <a:spcPct val="120000"/>
              </a:lnSpc>
              <a:buNone/>
            </a:pPr>
            <a:r>
              <a:rPr lang="es-ES_tradnl" sz="4400" dirty="0">
                <a:latin typeface="Arial" panose="020B0604020202020204" pitchFamily="34" charset="0"/>
                <a:cs typeface="Arial" panose="020B0604020202020204" pitchFamily="34" charset="0"/>
              </a:rPr>
              <a:t>No obstante, este año por primera vez se permitió participar en la convocatoria a personas físicas, y en cuanto a la gestión, a lo largo de todas las fases del procedimiento hemos tenido muchísimos problemas, con lo cual, se decidió que en la convocatoria de ayudas del 2023 sólo puedan participar entidades y organizaciones juveniles</a:t>
            </a:r>
            <a:r>
              <a:rPr lang="es-ES_tradnl" sz="4400" dirty="0" smtClean="0">
                <a:latin typeface="Arial" panose="020B0604020202020204" pitchFamily="34" charset="0"/>
                <a:cs typeface="Arial" panose="020B0604020202020204" pitchFamily="34" charset="0"/>
              </a:rPr>
              <a:t>.</a:t>
            </a:r>
            <a:r>
              <a:rPr lang="es-ES_tradnl" sz="4400" dirty="0">
                <a:latin typeface="Arial" panose="020B0604020202020204" pitchFamily="34" charset="0"/>
                <a:cs typeface="Arial" panose="020B0604020202020204" pitchFamily="34" charset="0"/>
              </a:rPr>
              <a:t> </a:t>
            </a:r>
            <a:endParaRPr lang="es-ES_tradnl" sz="4400" b="1" dirty="0" smtClean="0">
              <a:latin typeface="Arial" panose="020B0604020202020204" pitchFamily="34" charset="0"/>
              <a:cs typeface="Arial" panose="020B0604020202020204" pitchFamily="34" charset="0"/>
            </a:endParaRPr>
          </a:p>
          <a:p>
            <a:pPr marL="0" indent="0" algn="just">
              <a:lnSpc>
                <a:spcPct val="120000"/>
              </a:lnSpc>
              <a:buNone/>
            </a:pPr>
            <a:r>
              <a:rPr lang="es-ES_tradnl" sz="4400" b="1" dirty="0" smtClean="0">
                <a:latin typeface="Arial" panose="020B0604020202020204" pitchFamily="34" charset="0"/>
                <a:cs typeface="Arial" panose="020B0604020202020204" pitchFamily="34" charset="0"/>
              </a:rPr>
              <a:t>-</a:t>
            </a:r>
            <a:r>
              <a:rPr lang="es-ES_tradnl" sz="4400" b="1" dirty="0">
                <a:latin typeface="Arial" panose="020B0604020202020204" pitchFamily="34" charset="0"/>
                <a:cs typeface="Arial" panose="020B0604020202020204" pitchFamily="34" charset="0"/>
              </a:rPr>
              <a:t>Concurso de fotografía:</a:t>
            </a:r>
            <a:r>
              <a:rPr lang="es-ES_tradnl" sz="4400" dirty="0">
                <a:latin typeface="Arial" panose="020B0604020202020204" pitchFamily="34" charset="0"/>
                <a:cs typeface="Arial" panose="020B0604020202020204" pitchFamily="34" charset="0"/>
              </a:rPr>
              <a:t> La valoración del concurso fue positiva con bastante participación. Se tiene previsto volver a realizarlo en el 2023</a:t>
            </a:r>
            <a:r>
              <a:rPr lang="es-ES_tradnl" sz="4400" dirty="0" smtClean="0">
                <a:latin typeface="Arial" panose="020B0604020202020204" pitchFamily="34" charset="0"/>
                <a:cs typeface="Arial" panose="020B0604020202020204" pitchFamily="34" charset="0"/>
              </a:rPr>
              <a:t>.</a:t>
            </a:r>
          </a:p>
          <a:p>
            <a:pPr marL="0" indent="0" algn="just">
              <a:lnSpc>
                <a:spcPct val="120000"/>
              </a:lnSpc>
              <a:buNone/>
            </a:pPr>
            <a:endParaRPr lang="es-ES_tradnl" sz="4400" dirty="0">
              <a:latin typeface="Arial" panose="020B0604020202020204" pitchFamily="34" charset="0"/>
              <a:cs typeface="Arial" panose="020B0604020202020204" pitchFamily="34" charset="0"/>
            </a:endParaRPr>
          </a:p>
          <a:p>
            <a:pPr marL="0" indent="0" algn="just">
              <a:lnSpc>
                <a:spcPct val="120000"/>
              </a:lnSpc>
              <a:buNone/>
            </a:pPr>
            <a:r>
              <a:rPr lang="es-ES_tradnl" sz="4400" b="1" dirty="0" smtClean="0">
                <a:latin typeface="Arial" panose="020B0604020202020204" pitchFamily="34" charset="0"/>
                <a:cs typeface="Arial" panose="020B0604020202020204" pitchFamily="34" charset="0"/>
              </a:rPr>
              <a:t>-</a:t>
            </a:r>
            <a:r>
              <a:rPr lang="es-ES_tradnl" sz="4400" b="1" dirty="0">
                <a:latin typeface="Arial" panose="020B0604020202020204" pitchFamily="34" charset="0"/>
                <a:cs typeface="Arial" panose="020B0604020202020204" pitchFamily="34" charset="0"/>
              </a:rPr>
              <a:t>Concurso de cuentos:</a:t>
            </a:r>
            <a:r>
              <a:rPr lang="es-ES_tradnl" sz="4400" dirty="0">
                <a:latin typeface="Arial" panose="020B0604020202020204" pitchFamily="34" charset="0"/>
                <a:cs typeface="Arial" panose="020B0604020202020204" pitchFamily="34" charset="0"/>
              </a:rPr>
              <a:t> Este concurso no tuvo la participación esperada y se ha optado por no volver a presentarlo en el próximo año</a:t>
            </a:r>
            <a:r>
              <a:rPr lang="es-ES_tradnl" sz="4400" dirty="0" smtClean="0">
                <a:latin typeface="Arial" panose="020B0604020202020204" pitchFamily="34" charset="0"/>
                <a:cs typeface="Arial" panose="020B0604020202020204" pitchFamily="34" charset="0"/>
              </a:rPr>
              <a:t>.</a:t>
            </a:r>
            <a:endParaRPr lang="es-ES" sz="4400" dirty="0">
              <a:latin typeface="Arial" panose="020B0604020202020204" pitchFamily="34" charset="0"/>
              <a:cs typeface="Arial" panose="020B0604020202020204" pitchFamily="34" charset="0"/>
            </a:endParaRPr>
          </a:p>
          <a:p>
            <a:pPr marL="0" indent="0" algn="just">
              <a:lnSpc>
                <a:spcPct val="120000"/>
              </a:lnSpc>
              <a:buNone/>
            </a:pPr>
            <a:endParaRPr lang="es-ES_tradnl" sz="4400" dirty="0">
              <a:latin typeface="Arial" panose="020B0604020202020204" pitchFamily="34" charset="0"/>
              <a:cs typeface="Arial" panose="020B0604020202020204" pitchFamily="34" charset="0"/>
            </a:endParaRPr>
          </a:p>
          <a:p>
            <a:pPr marL="0" indent="0" algn="just">
              <a:lnSpc>
                <a:spcPct val="120000"/>
              </a:lnSpc>
              <a:buNone/>
            </a:pPr>
            <a:r>
              <a:rPr lang="es-ES_tradnl" sz="4400" b="1" dirty="0" smtClean="0">
                <a:latin typeface="Arial" panose="020B0604020202020204" pitchFamily="34" charset="0"/>
                <a:cs typeface="Arial" panose="020B0604020202020204" pitchFamily="34" charset="0"/>
              </a:rPr>
              <a:t>-</a:t>
            </a:r>
            <a:r>
              <a:rPr lang="es-ES_tradnl" sz="4400" b="1" dirty="0">
                <a:latin typeface="Arial" panose="020B0604020202020204" pitchFamily="34" charset="0"/>
                <a:cs typeface="Arial" panose="020B0604020202020204" pitchFamily="34" charset="0"/>
              </a:rPr>
              <a:t>Semana de la “Salud Mental”:</a:t>
            </a:r>
            <a:r>
              <a:rPr lang="es-ES_tradnl" sz="4400" dirty="0">
                <a:latin typeface="Arial" panose="020B0604020202020204" pitchFamily="34" charset="0"/>
                <a:cs typeface="Arial" panose="020B0604020202020204" pitchFamily="34" charset="0"/>
              </a:rPr>
              <a:t> La actividad de “Teatro terapéutico” no tuvo la suficiente acogida que esperábamos en los CIEM, por tanto, no se ha planteado para el 2023</a:t>
            </a:r>
            <a:r>
              <a:rPr lang="es-ES_tradnl" sz="4400" dirty="0" smtClean="0">
                <a:latin typeface="Arial" panose="020B0604020202020204" pitchFamily="34" charset="0"/>
                <a:cs typeface="Arial" panose="020B0604020202020204" pitchFamily="34" charset="0"/>
              </a:rPr>
              <a:t>.</a:t>
            </a:r>
            <a:r>
              <a:rPr lang="es-ES_tradnl" sz="4400" dirty="0">
                <a:latin typeface="Arial" panose="020B0604020202020204" pitchFamily="34" charset="0"/>
                <a:cs typeface="Arial" panose="020B0604020202020204" pitchFamily="34" charset="0"/>
              </a:rPr>
              <a:t> </a:t>
            </a:r>
            <a:endParaRPr lang="es-ES" sz="4400" dirty="0">
              <a:latin typeface="Arial" panose="020B0604020202020204" pitchFamily="34" charset="0"/>
              <a:cs typeface="Arial" panose="020B0604020202020204" pitchFamily="34" charset="0"/>
            </a:endParaRPr>
          </a:p>
          <a:p>
            <a:pPr marL="0" indent="0" algn="just">
              <a:lnSpc>
                <a:spcPct val="120000"/>
              </a:lnSpc>
              <a:buNone/>
            </a:pPr>
            <a:r>
              <a:rPr lang="es-ES_tradnl" sz="4400" dirty="0">
                <a:latin typeface="Arial" panose="020B0604020202020204" pitchFamily="34" charset="0"/>
                <a:cs typeface="Arial" panose="020B0604020202020204" pitchFamily="34" charset="0"/>
              </a:rPr>
              <a:t>Las “Charlas” tuvieron una gran aceptación y el “Sendero Solidario” tuvo un enorme éxito, con lo cual se va a continuar en el 2023 con la realización de dichas actividades y con la colaboración con las Asociaciones implicadas.</a:t>
            </a:r>
            <a:endParaRPr lang="es-ES" sz="4400" dirty="0">
              <a:latin typeface="Arial" panose="020B0604020202020204" pitchFamily="34" charset="0"/>
              <a:cs typeface="Arial" panose="020B0604020202020204" pitchFamily="34" charset="0"/>
            </a:endParaRPr>
          </a:p>
          <a:p>
            <a:pPr marL="0" indent="0" algn="just">
              <a:lnSpc>
                <a:spcPct val="120000"/>
              </a:lnSpc>
              <a:buNone/>
            </a:pPr>
            <a:r>
              <a:rPr lang="es-ES_tradnl" sz="4400" b="1" dirty="0">
                <a:latin typeface="Arial" panose="020B0604020202020204" pitchFamily="34" charset="0"/>
                <a:cs typeface="Arial" panose="020B0604020202020204" pitchFamily="34" charset="0"/>
              </a:rPr>
              <a:t> </a:t>
            </a:r>
            <a:endParaRPr lang="es-ES" sz="4400" dirty="0">
              <a:latin typeface="Arial" panose="020B0604020202020204" pitchFamily="34" charset="0"/>
              <a:cs typeface="Arial" panose="020B0604020202020204" pitchFamily="34" charset="0"/>
            </a:endParaRPr>
          </a:p>
          <a:p>
            <a:pPr marL="0" indent="0" algn="just">
              <a:lnSpc>
                <a:spcPct val="120000"/>
              </a:lnSpc>
              <a:buNone/>
            </a:pPr>
            <a:r>
              <a:rPr lang="es-ES_tradnl" sz="4400" b="1" dirty="0">
                <a:latin typeface="Arial" panose="020B0604020202020204" pitchFamily="34" charset="0"/>
                <a:cs typeface="Arial" panose="020B0604020202020204" pitchFamily="34" charset="0"/>
              </a:rPr>
              <a:t>-Actividades por el día de los Derechos Humanos:</a:t>
            </a:r>
            <a:r>
              <a:rPr lang="es-ES_tradnl" sz="4400" dirty="0">
                <a:latin typeface="Arial" panose="020B0604020202020204" pitchFamily="34" charset="0"/>
                <a:cs typeface="Arial" panose="020B0604020202020204" pitchFamily="34" charset="0"/>
              </a:rPr>
              <a:t> La valoración tanto, de los “Talleres de creación de cortometrajes”, como del “Concurso de Cortometrajes” fue muy positiva, con lo cual se volverán a repetir en el próximo año</a:t>
            </a:r>
            <a:r>
              <a:rPr lang="es-ES_tradnl" sz="4400" dirty="0" smtClean="0">
                <a:latin typeface="Arial" panose="020B0604020202020204" pitchFamily="34" charset="0"/>
                <a:cs typeface="Arial" panose="020B0604020202020204" pitchFamily="34" charset="0"/>
              </a:rPr>
              <a:t>.</a:t>
            </a:r>
          </a:p>
          <a:p>
            <a:pPr marL="0" indent="0" algn="just">
              <a:lnSpc>
                <a:spcPct val="120000"/>
              </a:lnSpc>
              <a:buNone/>
            </a:pPr>
            <a:endParaRPr lang="es-ES" sz="4400" dirty="0">
              <a:latin typeface="Arial" panose="020B0604020202020204" pitchFamily="34" charset="0"/>
              <a:cs typeface="Arial" panose="020B0604020202020204" pitchFamily="34" charset="0"/>
            </a:endParaRPr>
          </a:p>
          <a:p>
            <a:pPr marL="0" indent="0" algn="just">
              <a:lnSpc>
                <a:spcPct val="120000"/>
              </a:lnSpc>
              <a:buNone/>
            </a:pPr>
            <a:r>
              <a:rPr lang="es-ES_tradnl" sz="4400" dirty="0">
                <a:latin typeface="Arial" panose="020B0604020202020204" pitchFamily="34" charset="0"/>
                <a:cs typeface="Arial" panose="020B0604020202020204" pitchFamily="34" charset="0"/>
              </a:rPr>
              <a:t> </a:t>
            </a:r>
            <a:endParaRPr lang="es-ES" sz="4400" dirty="0">
              <a:latin typeface="Arial" panose="020B0604020202020204" pitchFamily="34" charset="0"/>
              <a:cs typeface="Arial" panose="020B0604020202020204" pitchFamily="34" charset="0"/>
            </a:endParaRPr>
          </a:p>
          <a:p>
            <a:pPr marL="0" indent="0" algn="just">
              <a:lnSpc>
                <a:spcPct val="120000"/>
              </a:lnSpc>
              <a:buNone/>
            </a:pPr>
            <a:r>
              <a:rPr lang="es-ES_tradnl" sz="4400" dirty="0">
                <a:latin typeface="Arial" panose="020B0604020202020204" pitchFamily="34" charset="0"/>
                <a:cs typeface="Arial" panose="020B0604020202020204" pitchFamily="34" charset="0"/>
              </a:rPr>
              <a:t> </a:t>
            </a:r>
            <a:endParaRPr lang="es-ES_tradnl" sz="4400" dirty="0" smtClean="0">
              <a:latin typeface="Arial" panose="020B0604020202020204" pitchFamily="34" charset="0"/>
              <a:cs typeface="Arial" panose="020B0604020202020204" pitchFamily="34" charset="0"/>
            </a:endParaRPr>
          </a:p>
          <a:p>
            <a:pPr marL="0" indent="0" algn="just">
              <a:lnSpc>
                <a:spcPct val="120000"/>
              </a:lnSpc>
              <a:buNone/>
            </a:pPr>
            <a:endParaRPr lang="es-ES_tradnl" sz="4400" dirty="0">
              <a:latin typeface="Arial" panose="020B0604020202020204" pitchFamily="34" charset="0"/>
              <a:cs typeface="Arial" panose="020B0604020202020204" pitchFamily="34" charset="0"/>
            </a:endParaRPr>
          </a:p>
          <a:p>
            <a:pPr marL="0" indent="0" algn="just">
              <a:lnSpc>
                <a:spcPct val="120000"/>
              </a:lnSpc>
              <a:buNone/>
            </a:pPr>
            <a:endParaRPr lang="es-ES_tradnl" sz="4400" dirty="0" smtClean="0">
              <a:latin typeface="Arial" panose="020B0604020202020204" pitchFamily="34" charset="0"/>
              <a:cs typeface="Arial" panose="020B0604020202020204" pitchFamily="34" charset="0"/>
            </a:endParaRPr>
          </a:p>
          <a:p>
            <a:pPr marL="0" indent="0" algn="ctr">
              <a:lnSpc>
                <a:spcPct val="120000"/>
              </a:lnSpc>
              <a:buNone/>
            </a:pPr>
            <a:r>
              <a:rPr lang="es-ES_tradnl" sz="4400" dirty="0" smtClean="0">
                <a:latin typeface="Arial" panose="020B0604020202020204" pitchFamily="34" charset="0"/>
                <a:cs typeface="Arial" panose="020B0604020202020204" pitchFamily="34" charset="0"/>
              </a:rPr>
              <a:t> </a:t>
            </a:r>
            <a:r>
              <a:rPr lang="es-ES" sz="4400" dirty="0" smtClean="0">
                <a:latin typeface="Arial" panose="020B0604020202020204" pitchFamily="34" charset="0"/>
                <a:cs typeface="Arial" panose="020B0604020202020204" pitchFamily="34" charset="0"/>
              </a:rPr>
              <a:t>,</a:t>
            </a:r>
            <a:endParaRPr lang="es-ES" sz="4400" dirty="0">
              <a:latin typeface="Arial" panose="020B0604020202020204" pitchFamily="34" charset="0"/>
              <a:cs typeface="Arial" panose="020B0604020202020204" pitchFamily="34" charset="0"/>
            </a:endParaRPr>
          </a:p>
          <a:p>
            <a:pPr algn="ctr">
              <a:lnSpc>
                <a:spcPct val="120000"/>
              </a:lnSpc>
            </a:pPr>
            <a:endParaRPr lang="es-ES" sz="4400" dirty="0">
              <a:latin typeface="Arial" panose="020B0604020202020204" pitchFamily="34" charset="0"/>
              <a:cs typeface="Arial" panose="020B0604020202020204" pitchFamily="34" charset="0"/>
            </a:endParaRPr>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14922419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910041"/>
          </a:xfrm>
        </p:spPr>
        <p:txBody>
          <a:bodyPr>
            <a:normAutofit fontScale="90000"/>
          </a:bodyPr>
          <a:lstStyle/>
          <a:p>
            <a:r>
              <a:rPr lang="es-ES" dirty="0" smtClean="0"/>
              <a:t/>
            </a:r>
            <a:br>
              <a:rPr lang="es-ES" dirty="0" smtClean="0"/>
            </a:br>
            <a:endParaRPr lang="es-ES" dirty="0"/>
          </a:p>
        </p:txBody>
      </p:sp>
      <p:sp>
        <p:nvSpPr>
          <p:cNvPr id="3" name="Marcador de contenido 2"/>
          <p:cNvSpPr>
            <a:spLocks noGrp="1"/>
          </p:cNvSpPr>
          <p:nvPr>
            <p:ph idx="1"/>
          </p:nvPr>
        </p:nvSpPr>
        <p:spPr>
          <a:xfrm>
            <a:off x="838200" y="1275166"/>
            <a:ext cx="10515600" cy="4901797"/>
          </a:xfrm>
        </p:spPr>
        <p:txBody>
          <a:bodyPr>
            <a:noAutofit/>
          </a:bodyPr>
          <a:lstStyle/>
          <a:p>
            <a:pPr marL="0" indent="0" algn="just">
              <a:buNone/>
            </a:pPr>
            <a:r>
              <a:rPr lang="es-ES" sz="1100" b="1" dirty="0">
                <a:latin typeface="Arial" panose="020B0604020202020204" pitchFamily="34" charset="0"/>
                <a:cs typeface="Arial" panose="020B0604020202020204" pitchFamily="34" charset="0"/>
              </a:rPr>
              <a:t>Colaboraciones en Proyectos y Eventos</a:t>
            </a:r>
            <a:r>
              <a:rPr lang="es-ES" sz="1100" b="1" dirty="0" smtClean="0">
                <a:latin typeface="Arial" panose="020B0604020202020204" pitchFamily="34" charset="0"/>
                <a:cs typeface="Arial" panose="020B0604020202020204" pitchFamily="34" charset="0"/>
              </a:rPr>
              <a:t>:</a:t>
            </a:r>
            <a:r>
              <a:rPr lang="es-ES" sz="1100" b="1" dirty="0">
                <a:latin typeface="Arial" panose="020B0604020202020204" pitchFamily="34" charset="0"/>
                <a:cs typeface="Arial" panose="020B0604020202020204" pitchFamily="34" charset="0"/>
              </a:rPr>
              <a:t> </a:t>
            </a:r>
            <a:endParaRPr lang="es-ES" sz="1100" dirty="0">
              <a:latin typeface="Arial" panose="020B0604020202020204" pitchFamily="34" charset="0"/>
              <a:cs typeface="Arial" panose="020B0604020202020204" pitchFamily="34" charset="0"/>
            </a:endParaRPr>
          </a:p>
          <a:p>
            <a:pPr marL="0" indent="0" algn="just">
              <a:lnSpc>
                <a:spcPct val="120000"/>
              </a:lnSpc>
              <a:buNone/>
            </a:pPr>
            <a:r>
              <a:rPr lang="es-ES" sz="1100" b="1" dirty="0">
                <a:latin typeface="Arial" panose="020B0604020202020204" pitchFamily="34" charset="0"/>
                <a:cs typeface="Arial" panose="020B0604020202020204" pitchFamily="34" charset="0"/>
              </a:rPr>
              <a:t>-</a:t>
            </a:r>
            <a:r>
              <a:rPr lang="es-ES" sz="1100" b="1" dirty="0" err="1">
                <a:latin typeface="Arial" panose="020B0604020202020204" pitchFamily="34" charset="0"/>
                <a:cs typeface="Arial" panose="020B0604020202020204" pitchFamily="34" charset="0"/>
              </a:rPr>
              <a:t>Phe</a:t>
            </a:r>
            <a:r>
              <a:rPr lang="es-ES" sz="1100" b="1" dirty="0">
                <a:latin typeface="Arial" panose="020B0604020202020204" pitchFamily="34" charset="0"/>
                <a:cs typeface="Arial" panose="020B0604020202020204" pitchFamily="34" charset="0"/>
              </a:rPr>
              <a:t> festival:</a:t>
            </a:r>
            <a:r>
              <a:rPr lang="es-ES" sz="1100" dirty="0">
                <a:latin typeface="Arial" panose="020B0604020202020204" pitchFamily="34" charset="0"/>
                <a:cs typeface="Arial" panose="020B0604020202020204" pitchFamily="34" charset="0"/>
              </a:rPr>
              <a:t> Aunque la valoración ha sido buena, la participación de la Fundación en el festival mediante la colocación de un “Stand”, no ha sido la mejor, ya que no estaba muy en sintonía con el festival.</a:t>
            </a:r>
          </a:p>
          <a:p>
            <a:pPr marL="0" indent="0" algn="just">
              <a:lnSpc>
                <a:spcPct val="120000"/>
              </a:lnSpc>
              <a:buNone/>
            </a:pPr>
            <a:r>
              <a:rPr lang="es-ES" sz="1100" dirty="0">
                <a:latin typeface="Arial" panose="020B0604020202020204" pitchFamily="34" charset="0"/>
                <a:cs typeface="Arial" panose="020B0604020202020204" pitchFamily="34" charset="0"/>
              </a:rPr>
              <a:t> </a:t>
            </a:r>
            <a:r>
              <a:rPr lang="es-ES" sz="1100" b="1" dirty="0" smtClean="0">
                <a:latin typeface="Arial" panose="020B0604020202020204" pitchFamily="34" charset="0"/>
                <a:cs typeface="Arial" panose="020B0604020202020204" pitchFamily="34" charset="0"/>
              </a:rPr>
              <a:t>-</a:t>
            </a:r>
            <a:r>
              <a:rPr lang="es-ES" sz="1100" b="1" dirty="0">
                <a:latin typeface="Arial" panose="020B0604020202020204" pitchFamily="34" charset="0"/>
                <a:cs typeface="Arial" panose="020B0604020202020204" pitchFamily="34" charset="0"/>
              </a:rPr>
              <a:t>Proyecto “Inteligencias múltiples”:</a:t>
            </a:r>
            <a:r>
              <a:rPr lang="es-ES" sz="1100" dirty="0">
                <a:latin typeface="Arial" panose="020B0604020202020204" pitchFamily="34" charset="0"/>
                <a:cs typeface="Arial" panose="020B0604020202020204" pitchFamily="34" charset="0"/>
              </a:rPr>
              <a:t> Este proyecto ha tenido una muy buena valoración y acogida por parte de todas las personas destinatarias. Se tiene previsto volver a colaborar en el mismo en el próximo año 2023.</a:t>
            </a:r>
          </a:p>
          <a:p>
            <a:pPr marL="0" indent="0" algn="just">
              <a:lnSpc>
                <a:spcPct val="120000"/>
              </a:lnSpc>
              <a:buNone/>
            </a:pPr>
            <a:r>
              <a:rPr lang="es-ES" sz="1100" dirty="0" smtClean="0">
                <a:latin typeface="Arial" panose="020B0604020202020204" pitchFamily="34" charset="0"/>
                <a:cs typeface="Arial" panose="020B0604020202020204" pitchFamily="34" charset="0"/>
              </a:rPr>
              <a:t>-</a:t>
            </a:r>
            <a:r>
              <a:rPr lang="es-ES" sz="1100" dirty="0">
                <a:latin typeface="Arial" panose="020B0604020202020204" pitchFamily="34" charset="0"/>
                <a:cs typeface="Arial" panose="020B0604020202020204" pitchFamily="34" charset="0"/>
              </a:rPr>
              <a:t>En cuanto a las colaboraciones con los</a:t>
            </a:r>
            <a:r>
              <a:rPr lang="es-ES" sz="1100" b="1" dirty="0">
                <a:latin typeface="Arial" panose="020B0604020202020204" pitchFamily="34" charset="0"/>
                <a:cs typeface="Arial" panose="020B0604020202020204" pitchFamily="34" charset="0"/>
              </a:rPr>
              <a:t> Proyectos “Soplo de Letras”,</a:t>
            </a:r>
            <a:r>
              <a:rPr lang="es-ES_tradnl" sz="1100" b="1" dirty="0">
                <a:latin typeface="Arial" panose="020B0604020202020204" pitchFamily="34" charset="0"/>
                <a:cs typeface="Arial" panose="020B0604020202020204" pitchFamily="34" charset="0"/>
              </a:rPr>
              <a:t> “Habla con ellas”, </a:t>
            </a:r>
            <a:r>
              <a:rPr lang="es-ES_tradnl" sz="1100" dirty="0">
                <a:latin typeface="Arial" panose="020B0604020202020204" pitchFamily="34" charset="0"/>
                <a:cs typeface="Arial" panose="020B0604020202020204" pitchFamily="34" charset="0"/>
              </a:rPr>
              <a:t>y el</a:t>
            </a:r>
            <a:r>
              <a:rPr lang="es-ES_tradnl" sz="1100" b="1" dirty="0">
                <a:latin typeface="Arial" panose="020B0604020202020204" pitchFamily="34" charset="0"/>
                <a:cs typeface="Arial" panose="020B0604020202020204" pitchFamily="34" charset="0"/>
              </a:rPr>
              <a:t> “Festival Hidrosfera”</a:t>
            </a:r>
            <a:r>
              <a:rPr lang="es-ES_tradnl" sz="1100" dirty="0">
                <a:latin typeface="Arial" panose="020B0604020202020204" pitchFamily="34" charset="0"/>
                <a:cs typeface="Arial" panose="020B0604020202020204" pitchFamily="34" charset="0"/>
              </a:rPr>
              <a:t>, la valoración ha sido positiva.</a:t>
            </a:r>
            <a:endParaRPr lang="es-ES" sz="1100" dirty="0">
              <a:latin typeface="Arial" panose="020B0604020202020204" pitchFamily="34" charset="0"/>
              <a:cs typeface="Arial" panose="020B0604020202020204" pitchFamily="34" charset="0"/>
            </a:endParaRPr>
          </a:p>
          <a:p>
            <a:pPr marL="0" indent="0">
              <a:lnSpc>
                <a:spcPct val="120000"/>
              </a:lnSpc>
              <a:buNone/>
            </a:pPr>
            <a:endParaRPr lang="es-ES_tradnl" sz="1100" b="1" dirty="0" smtClean="0">
              <a:latin typeface="Arial" panose="020B0604020202020204" pitchFamily="34" charset="0"/>
              <a:cs typeface="Arial" panose="020B0604020202020204" pitchFamily="34" charset="0"/>
            </a:endParaRPr>
          </a:p>
          <a:p>
            <a:pPr marL="0" indent="0">
              <a:lnSpc>
                <a:spcPct val="120000"/>
              </a:lnSpc>
              <a:buNone/>
            </a:pPr>
            <a:r>
              <a:rPr lang="es-ES_tradnl" sz="1100" b="1" dirty="0" smtClean="0">
                <a:latin typeface="Arial" panose="020B0604020202020204" pitchFamily="34" charset="0"/>
                <a:cs typeface="Arial" panose="020B0604020202020204" pitchFamily="34" charset="0"/>
              </a:rPr>
              <a:t>Proyectos</a:t>
            </a:r>
            <a:r>
              <a:rPr lang="es-ES_tradnl" sz="1100" b="1" dirty="0">
                <a:latin typeface="Arial" panose="020B0604020202020204" pitchFamily="34" charset="0"/>
                <a:cs typeface="Arial" panose="020B0604020202020204" pitchFamily="34" charset="0"/>
              </a:rPr>
              <a:t>:</a:t>
            </a:r>
            <a:endParaRPr lang="es-ES" sz="1100" dirty="0">
              <a:latin typeface="Arial" panose="020B0604020202020204" pitchFamily="34" charset="0"/>
              <a:cs typeface="Arial" panose="020B0604020202020204" pitchFamily="34" charset="0"/>
            </a:endParaRPr>
          </a:p>
          <a:p>
            <a:pPr marL="0" indent="0">
              <a:lnSpc>
                <a:spcPct val="120000"/>
              </a:lnSpc>
              <a:buNone/>
            </a:pPr>
            <a:r>
              <a:rPr lang="es-ES_tradnl" sz="1100" b="1" dirty="0" smtClean="0">
                <a:latin typeface="Arial" panose="020B0604020202020204" pitchFamily="34" charset="0"/>
                <a:cs typeface="Arial" panose="020B0604020202020204" pitchFamily="34" charset="0"/>
              </a:rPr>
              <a:t>-</a:t>
            </a:r>
            <a:r>
              <a:rPr lang="es-ES_tradnl" sz="1100" b="1" dirty="0">
                <a:latin typeface="Arial" panose="020B0604020202020204" pitchFamily="34" charset="0"/>
                <a:cs typeface="Arial" panose="020B0604020202020204" pitchFamily="34" charset="0"/>
              </a:rPr>
              <a:t>Proyectos Europeos:</a:t>
            </a:r>
            <a:r>
              <a:rPr lang="es-ES_tradnl" sz="1100" dirty="0">
                <a:latin typeface="Arial" panose="020B0604020202020204" pitchFamily="34" charset="0"/>
                <a:cs typeface="Arial" panose="020B0604020202020204" pitchFamily="34" charset="0"/>
              </a:rPr>
              <a:t> El Proyecto de participación juvenil “TRES DE TRES” tuvo una gran acogida, y la Fundación tiene previsto volver a presentar para el próximo año 2023, un Proyecto de Movilidad para trabajadores en el ámbito de Juventud y otro Proyecto de Participación Juvenil.</a:t>
            </a:r>
            <a:endParaRPr lang="es-ES" sz="1100" dirty="0">
              <a:latin typeface="Arial" panose="020B0604020202020204" pitchFamily="34" charset="0"/>
              <a:cs typeface="Arial" panose="020B0604020202020204" pitchFamily="34" charset="0"/>
            </a:endParaRPr>
          </a:p>
          <a:p>
            <a:pPr marL="0" indent="0">
              <a:lnSpc>
                <a:spcPct val="120000"/>
              </a:lnSpc>
              <a:buNone/>
            </a:pPr>
            <a:r>
              <a:rPr lang="es-ES_tradnl" sz="1100" b="1" dirty="0" smtClean="0">
                <a:latin typeface="Arial" panose="020B0604020202020204" pitchFamily="34" charset="0"/>
                <a:cs typeface="Arial" panose="020B0604020202020204" pitchFamily="34" charset="0"/>
              </a:rPr>
              <a:t>-</a:t>
            </a:r>
            <a:r>
              <a:rPr lang="es-ES_tradnl" sz="1100" b="1" dirty="0">
                <a:latin typeface="Arial" panose="020B0604020202020204" pitchFamily="34" charset="0"/>
                <a:cs typeface="Arial" panose="020B0604020202020204" pitchFamily="34" charset="0"/>
              </a:rPr>
              <a:t>Proyecto en el marco de la Iniciativa Juvenil-YEI:</a:t>
            </a:r>
            <a:r>
              <a:rPr lang="es-ES_tradnl" sz="1100" dirty="0">
                <a:latin typeface="Arial" panose="020B0604020202020204" pitchFamily="34" charset="0"/>
                <a:cs typeface="Arial" panose="020B0604020202020204" pitchFamily="34" charset="0"/>
              </a:rPr>
              <a:t> El Proyecto “Orienta” ha tenido una valoración muy positiva, y las dos personas beneficiarias del mismo, están insertadas en el mercado laboral al termino del mismo.</a:t>
            </a:r>
            <a:endParaRPr lang="es-ES" sz="1100" dirty="0">
              <a:latin typeface="Arial" panose="020B0604020202020204" pitchFamily="34" charset="0"/>
              <a:cs typeface="Arial" panose="020B0604020202020204" pitchFamily="34" charset="0"/>
            </a:endParaRPr>
          </a:p>
          <a:p>
            <a:pPr marL="0" indent="0">
              <a:lnSpc>
                <a:spcPct val="120000"/>
              </a:lnSpc>
              <a:buNone/>
            </a:pPr>
            <a:r>
              <a:rPr lang="es-ES_tradnl" sz="1100" dirty="0">
                <a:latin typeface="Arial" panose="020B0604020202020204" pitchFamily="34" charset="0"/>
                <a:cs typeface="Arial" panose="020B0604020202020204" pitchFamily="34" charset="0"/>
              </a:rPr>
              <a:t>La Fundación volvió a presentar el Proyecto “ORIENTA II” a la convocatoria efectuada para el 2022-2023, resultando aprobado mediante Resolución de la Dirección General de Juventud.</a:t>
            </a:r>
            <a:endParaRPr lang="es-ES" sz="1100" dirty="0">
              <a:latin typeface="Arial" panose="020B0604020202020204" pitchFamily="34" charset="0"/>
              <a:cs typeface="Arial" panose="020B0604020202020204" pitchFamily="34" charset="0"/>
            </a:endParaRPr>
          </a:p>
          <a:p>
            <a:endParaRPr lang="es-ES_tradnl" sz="1100" b="1" dirty="0" smtClean="0">
              <a:latin typeface="Arial" panose="020B0604020202020204" pitchFamily="34" charset="0"/>
              <a:cs typeface="Arial" panose="020B0604020202020204" pitchFamily="34" charset="0"/>
            </a:endParaRPr>
          </a:p>
          <a:p>
            <a:pPr marL="0" indent="0">
              <a:buNone/>
            </a:pPr>
            <a:r>
              <a:rPr lang="es-ES_tradnl" sz="1100" b="1" dirty="0" smtClean="0">
                <a:latin typeface="Arial" panose="020B0604020202020204" pitchFamily="34" charset="0"/>
                <a:cs typeface="Arial" panose="020B0604020202020204" pitchFamily="34" charset="0"/>
              </a:rPr>
              <a:t>Gestión </a:t>
            </a:r>
            <a:r>
              <a:rPr lang="es-ES_tradnl" sz="1100" b="1" dirty="0">
                <a:latin typeface="Arial" panose="020B0604020202020204" pitchFamily="34" charset="0"/>
                <a:cs typeface="Arial" panose="020B0604020202020204" pitchFamily="34" charset="0"/>
              </a:rPr>
              <a:t>del Carné Joven Europeo:</a:t>
            </a:r>
            <a:endParaRPr lang="es-ES" sz="1100" dirty="0">
              <a:latin typeface="Arial" panose="020B0604020202020204" pitchFamily="34" charset="0"/>
              <a:cs typeface="Arial" panose="020B0604020202020204" pitchFamily="34" charset="0"/>
            </a:endParaRPr>
          </a:p>
          <a:p>
            <a:pPr marL="0" indent="0">
              <a:buNone/>
            </a:pPr>
            <a:r>
              <a:rPr lang="es-ES_tradnl" sz="1100" dirty="0">
                <a:latin typeface="Arial" panose="020B0604020202020204" pitchFamily="34" charset="0"/>
                <a:cs typeface="Arial" panose="020B0604020202020204" pitchFamily="34" charset="0"/>
              </a:rPr>
              <a:t> </a:t>
            </a:r>
            <a:r>
              <a:rPr lang="es-ES_tradnl" sz="1100" dirty="0" smtClean="0">
                <a:latin typeface="Arial" panose="020B0604020202020204" pitchFamily="34" charset="0"/>
                <a:cs typeface="Arial" panose="020B0604020202020204" pitchFamily="34" charset="0"/>
              </a:rPr>
              <a:t>La </a:t>
            </a:r>
            <a:r>
              <a:rPr lang="es-ES_tradnl" sz="1100" dirty="0">
                <a:latin typeface="Arial" panose="020B0604020202020204" pitchFamily="34" charset="0"/>
                <a:cs typeface="Arial" panose="020B0604020202020204" pitchFamily="34" charset="0"/>
              </a:rPr>
              <a:t>valoración ha sido positiva y se continúa con la gestión.</a:t>
            </a:r>
            <a:endParaRPr lang="es-ES" sz="1100" dirty="0">
              <a:latin typeface="Arial" panose="020B0604020202020204" pitchFamily="34" charset="0"/>
              <a:cs typeface="Arial" panose="020B0604020202020204" pitchFamily="34" charset="0"/>
            </a:endParaRPr>
          </a:p>
          <a:p>
            <a:pPr marL="0" indent="0">
              <a:buNone/>
            </a:pPr>
            <a:endParaRPr lang="es-ES_tradnl" sz="1100" dirty="0">
              <a:latin typeface="Arial" panose="020B0604020202020204" pitchFamily="34" charset="0"/>
              <a:cs typeface="Arial" panose="020B0604020202020204" pitchFamily="34" charset="0"/>
            </a:endParaRPr>
          </a:p>
          <a:p>
            <a:pPr marL="0" indent="0" algn="just">
              <a:buNone/>
            </a:pPr>
            <a:endParaRPr lang="es-ES" sz="1100" dirty="0">
              <a:latin typeface="Arial" panose="020B0604020202020204" pitchFamily="34" charset="0"/>
              <a:cs typeface="Arial" panose="020B0604020202020204" pitchFamily="34" charset="0"/>
            </a:endParaRPr>
          </a:p>
        </p:txBody>
      </p:sp>
      <p:sp>
        <p:nvSpPr>
          <p:cNvPr id="4" name="Rectángulo 3"/>
          <p:cNvSpPr/>
          <p:nvPr/>
        </p:nvSpPr>
        <p:spPr>
          <a:xfrm>
            <a:off x="3048000" y="1388442"/>
            <a:ext cx="6096000" cy="424732"/>
          </a:xfrm>
          <a:prstGeom prst="rect">
            <a:avLst/>
          </a:prstGeom>
        </p:spPr>
        <p:txBody>
          <a:bodyPr>
            <a:spAutoFit/>
          </a:bodyPr>
          <a:lstStyle/>
          <a:p>
            <a:pPr algn="ctr">
              <a:lnSpc>
                <a:spcPct val="120000"/>
              </a:lnSpc>
            </a:pPr>
            <a:r>
              <a:rPr lang="es-ES_tradnl" dirty="0">
                <a:latin typeface="Arial" panose="020B0604020202020204" pitchFamily="34" charset="0"/>
                <a:cs typeface="Arial" panose="020B0604020202020204" pitchFamily="34" charset="0"/>
              </a:rPr>
              <a:t> </a:t>
            </a:r>
            <a:endParaRPr lang="es-ES" dirty="0">
              <a:latin typeface="Arial" panose="020B0604020202020204" pitchFamily="34" charset="0"/>
              <a:cs typeface="Arial" panose="020B0604020202020204" pitchFamily="34" charset="0"/>
            </a:endParaRPr>
          </a:p>
        </p:txBody>
      </p:sp>
      <p:pic>
        <p:nvPicPr>
          <p:cNvPr id="5" name="Imagen 4"/>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35143668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275166"/>
            <a:ext cx="10515600" cy="4901797"/>
          </a:xfrm>
        </p:spPr>
        <p:txBody>
          <a:bodyPr>
            <a:normAutofit/>
          </a:bodyPr>
          <a:lstStyle/>
          <a:p>
            <a:pPr marL="0" indent="0">
              <a:buNone/>
            </a:pPr>
            <a:r>
              <a:rPr lang="es-ES_tradnl" sz="1100" b="1" dirty="0">
                <a:latin typeface="Arial" panose="020B0604020202020204" pitchFamily="34" charset="0"/>
                <a:cs typeface="Arial" panose="020B0604020202020204" pitchFamily="34" charset="0"/>
              </a:rPr>
              <a:t>Juventud y Cultura:</a:t>
            </a:r>
            <a:endParaRPr lang="es-ES" sz="1100" dirty="0">
              <a:latin typeface="Arial" panose="020B0604020202020204" pitchFamily="34" charset="0"/>
              <a:cs typeface="Arial" panose="020B0604020202020204" pitchFamily="34" charset="0"/>
            </a:endParaRPr>
          </a:p>
          <a:p>
            <a:pPr marL="0" indent="0">
              <a:buNone/>
            </a:pPr>
            <a:r>
              <a:rPr lang="es-ES_tradnl" sz="1100" dirty="0">
                <a:latin typeface="Arial" panose="020B0604020202020204" pitchFamily="34" charset="0"/>
                <a:cs typeface="Arial" panose="020B0604020202020204" pitchFamily="34" charset="0"/>
              </a:rPr>
              <a:t> La valoración ha sido positiva y se continúa con la gestión.</a:t>
            </a:r>
            <a:endParaRPr lang="es-ES" sz="1100" dirty="0">
              <a:latin typeface="Arial" panose="020B0604020202020204" pitchFamily="34" charset="0"/>
              <a:cs typeface="Arial" panose="020B0604020202020204" pitchFamily="34" charset="0"/>
            </a:endParaRPr>
          </a:p>
          <a:p>
            <a:pPr marL="0" indent="0">
              <a:buNone/>
            </a:pPr>
            <a:r>
              <a:rPr lang="es-ES_tradnl" dirty="0">
                <a:latin typeface="Arial" panose="020B0604020202020204" pitchFamily="34" charset="0"/>
                <a:cs typeface="Arial" panose="020B0604020202020204" pitchFamily="34" charset="0"/>
              </a:rPr>
              <a:t> </a:t>
            </a:r>
            <a:endParaRPr lang="es-ES" sz="1400" dirty="0">
              <a:latin typeface="Arial" panose="020B0604020202020204" pitchFamily="34" charset="0"/>
              <a:cs typeface="Arial" panose="020B0604020202020204" pitchFamily="34" charset="0"/>
            </a:endParaRPr>
          </a:p>
          <a:p>
            <a:pPr marL="0" indent="0">
              <a:buNone/>
            </a:pPr>
            <a:r>
              <a:rPr lang="es-ES_tradnl" sz="1100" b="1" dirty="0">
                <a:solidFill>
                  <a:schemeClr val="accent1">
                    <a:lumMod val="50000"/>
                  </a:schemeClr>
                </a:solidFill>
                <a:latin typeface="Arial" panose="020B0604020202020204" pitchFamily="34" charset="0"/>
                <a:cs typeface="Arial" panose="020B0604020202020204" pitchFamily="34" charset="0"/>
              </a:rPr>
              <a:t>XII. ANEXOS </a:t>
            </a:r>
            <a:r>
              <a:rPr lang="es-ES_tradnl" sz="1100" dirty="0">
                <a:solidFill>
                  <a:schemeClr val="accent1">
                    <a:lumMod val="50000"/>
                  </a:schemeClr>
                </a:solidFill>
                <a:latin typeface="Arial" panose="020B0604020202020204" pitchFamily="34" charset="0"/>
                <a:cs typeface="Arial" panose="020B0604020202020204" pitchFamily="34" charset="0"/>
              </a:rPr>
              <a:t> </a:t>
            </a:r>
            <a:endParaRPr lang="es-ES" sz="1100" dirty="0">
              <a:latin typeface="Arial" panose="020B0604020202020204" pitchFamily="34" charset="0"/>
              <a:cs typeface="Arial" panose="020B0604020202020204" pitchFamily="34" charset="0"/>
            </a:endParaRPr>
          </a:p>
          <a:p>
            <a:pPr marL="0" lvl="0" indent="0">
              <a:buNone/>
            </a:pPr>
            <a:r>
              <a:rPr lang="es-ES_tradnl" sz="1100" dirty="0" smtClean="0">
                <a:latin typeface="Arial" panose="020B0604020202020204" pitchFamily="34" charset="0"/>
                <a:cs typeface="Arial" panose="020B0604020202020204" pitchFamily="34" charset="0"/>
              </a:rPr>
              <a:t>Dosier </a:t>
            </a:r>
            <a:r>
              <a:rPr lang="es-ES_tradnl" sz="1100" dirty="0">
                <a:latin typeface="Arial" panose="020B0604020202020204" pitchFamily="34" charset="0"/>
                <a:cs typeface="Arial" panose="020B0604020202020204" pitchFamily="34" charset="0"/>
              </a:rPr>
              <a:t>fotográfico</a:t>
            </a:r>
            <a:endParaRPr lang="es-ES" sz="1100" dirty="0">
              <a:latin typeface="Arial" panose="020B0604020202020204" pitchFamily="34" charset="0"/>
              <a:cs typeface="Arial" panose="020B0604020202020204" pitchFamily="34" charset="0"/>
            </a:endParaRPr>
          </a:p>
          <a:p>
            <a:pPr marL="0" lvl="0" indent="0">
              <a:buNone/>
            </a:pPr>
            <a:r>
              <a:rPr lang="es-ES_tradnl" sz="1100" dirty="0">
                <a:latin typeface="Arial" panose="020B0604020202020204" pitchFamily="34" charset="0"/>
                <a:cs typeface="Arial" panose="020B0604020202020204" pitchFamily="34" charset="0"/>
              </a:rPr>
              <a:t> </a:t>
            </a:r>
            <a:r>
              <a:rPr lang="es-ES_tradnl" sz="1100" dirty="0">
                <a:latin typeface="Arial" panose="020B0604020202020204" pitchFamily="34" charset="0"/>
                <a:cs typeface="Arial" panose="020B0604020202020204" pitchFamily="34" charset="0"/>
              </a:rPr>
              <a:t>Informe de la empresa “</a:t>
            </a:r>
            <a:r>
              <a:rPr lang="es-ES_tradnl" sz="1100" dirty="0" err="1">
                <a:latin typeface="Arial" panose="020B0604020202020204" pitchFamily="34" charset="0"/>
                <a:cs typeface="Arial" panose="020B0604020202020204" pitchFamily="34" charset="0"/>
              </a:rPr>
              <a:t>Creatívica</a:t>
            </a:r>
            <a:r>
              <a:rPr lang="es-ES_tradnl" sz="1100" dirty="0">
                <a:latin typeface="Arial" panose="020B0604020202020204" pitchFamily="34" charset="0"/>
                <a:cs typeface="Arial" panose="020B0604020202020204" pitchFamily="34" charset="0"/>
              </a:rPr>
              <a:t>”.</a:t>
            </a:r>
            <a:endParaRPr lang="es-ES" sz="1100">
              <a:latin typeface="Arial" panose="020B0604020202020204" pitchFamily="34" charset="0"/>
              <a:cs typeface="Arial" panose="020B0604020202020204" pitchFamily="34" charset="0"/>
            </a:endParaRPr>
          </a:p>
          <a:p>
            <a:pPr marL="0" indent="0">
              <a:buNone/>
            </a:pPr>
            <a:endParaRPr lang="es-ES" sz="1100" dirty="0">
              <a:latin typeface="Arial" panose="020B0604020202020204" pitchFamily="34" charset="0"/>
              <a:cs typeface="Arial" panose="020B0604020202020204" pitchFamily="34" charset="0"/>
            </a:endParaRPr>
          </a:p>
          <a:p>
            <a:pPr marL="0" indent="0">
              <a:buNone/>
            </a:pPr>
            <a:r>
              <a:rPr lang="es-ES_tradnl" sz="1400" dirty="0"/>
              <a:t> </a:t>
            </a:r>
            <a:endParaRPr lang="es-ES" sz="1400" dirty="0"/>
          </a:p>
          <a:p>
            <a:pPr marL="0" indent="0" algn="ctr">
              <a:buNone/>
            </a:pPr>
            <a:endParaRPr lang="es-ES_tradnl" sz="1100" dirty="0" smtClean="0">
              <a:latin typeface="Arial" panose="020B0604020202020204" pitchFamily="34" charset="0"/>
              <a:cs typeface="Arial" panose="020B0604020202020204" pitchFamily="34" charset="0"/>
            </a:endParaRPr>
          </a:p>
          <a:p>
            <a:pPr marL="0" indent="0" algn="ctr">
              <a:buNone/>
            </a:pPr>
            <a:endParaRPr lang="es-ES_tradnl" sz="1100" dirty="0">
              <a:latin typeface="Arial" panose="020B0604020202020204" pitchFamily="34" charset="0"/>
              <a:cs typeface="Arial" panose="020B0604020202020204" pitchFamily="34" charset="0"/>
            </a:endParaRPr>
          </a:p>
          <a:p>
            <a:pPr marL="0" indent="0" algn="ctr">
              <a:buNone/>
            </a:pPr>
            <a:r>
              <a:rPr lang="es-ES_tradnl" sz="1100" dirty="0" smtClean="0">
                <a:latin typeface="Arial" panose="020B0604020202020204" pitchFamily="34" charset="0"/>
                <a:cs typeface="Arial" panose="020B0604020202020204" pitchFamily="34" charset="0"/>
              </a:rPr>
              <a:t>Firmado</a:t>
            </a:r>
            <a:r>
              <a:rPr lang="es-ES_tradnl" sz="1100" dirty="0">
                <a:latin typeface="Arial" panose="020B0604020202020204" pitchFamily="34" charset="0"/>
                <a:cs typeface="Arial" panose="020B0604020202020204" pitchFamily="34" charset="0"/>
              </a:rPr>
              <a:t>: Dª Adelina P. </a:t>
            </a:r>
            <a:r>
              <a:rPr lang="es-ES_tradnl" sz="1100" dirty="0" err="1">
                <a:latin typeface="Arial" panose="020B0604020202020204" pitchFamily="34" charset="0"/>
                <a:cs typeface="Arial" panose="020B0604020202020204" pitchFamily="34" charset="0"/>
              </a:rPr>
              <a:t>Luntraru</a:t>
            </a:r>
            <a:endParaRPr lang="es-ES" sz="1100" dirty="0">
              <a:latin typeface="Arial" panose="020B0604020202020204" pitchFamily="34" charset="0"/>
              <a:cs typeface="Arial" panose="020B0604020202020204" pitchFamily="34" charset="0"/>
            </a:endParaRPr>
          </a:p>
          <a:p>
            <a:pPr marL="0" indent="0" algn="ctr">
              <a:buNone/>
            </a:pPr>
            <a:r>
              <a:rPr lang="es-ES_tradnl" sz="1100" dirty="0">
                <a:latin typeface="Arial" panose="020B0604020202020204" pitchFamily="34" charset="0"/>
                <a:cs typeface="Arial" panose="020B0604020202020204" pitchFamily="34" charset="0"/>
              </a:rPr>
              <a:t>  </a:t>
            </a:r>
            <a:r>
              <a:rPr lang="es-ES_tradnl" sz="1100" dirty="0" smtClean="0">
                <a:latin typeface="Arial" panose="020B0604020202020204" pitchFamily="34" charset="0"/>
                <a:cs typeface="Arial" panose="020B0604020202020204" pitchFamily="34" charset="0"/>
              </a:rPr>
              <a:t>Directora </a:t>
            </a:r>
            <a:r>
              <a:rPr lang="es-ES_tradnl" sz="1100" dirty="0">
                <a:latin typeface="Arial" panose="020B0604020202020204" pitchFamily="34" charset="0"/>
                <a:cs typeface="Arial" panose="020B0604020202020204" pitchFamily="34" charset="0"/>
              </a:rPr>
              <a:t>– Gerente</a:t>
            </a:r>
            <a:endParaRPr lang="es-ES" sz="1100" dirty="0">
              <a:latin typeface="Arial" panose="020B0604020202020204" pitchFamily="34" charset="0"/>
              <a:cs typeface="Arial" panose="020B0604020202020204" pitchFamily="34" charset="0"/>
            </a:endParaRPr>
          </a:p>
          <a:p>
            <a:pPr marL="0" indent="0" algn="ctr">
              <a:buNone/>
            </a:pPr>
            <a:r>
              <a:rPr lang="es-ES_tradnl" sz="1100" dirty="0" smtClean="0">
                <a:latin typeface="Arial" panose="020B0604020202020204" pitchFamily="34" charset="0"/>
                <a:cs typeface="Arial" panose="020B0604020202020204" pitchFamily="34" charset="0"/>
              </a:rPr>
              <a:t>   Fundación </a:t>
            </a:r>
            <a:r>
              <a:rPr lang="es-ES_tradnl" sz="1100" dirty="0">
                <a:latin typeface="Arial" panose="020B0604020202020204" pitchFamily="34" charset="0"/>
                <a:cs typeface="Arial" panose="020B0604020202020204" pitchFamily="34" charset="0"/>
              </a:rPr>
              <a:t>Canaria de Juventud Ideo</a:t>
            </a:r>
            <a:endParaRPr lang="es-ES" sz="1100" dirty="0">
              <a:latin typeface="Arial" panose="020B0604020202020204" pitchFamily="34" charset="0"/>
              <a:cs typeface="Arial" panose="020B0604020202020204" pitchFamily="34" charset="0"/>
            </a:endParaRPr>
          </a:p>
          <a:p>
            <a:pPr marL="0" indent="0">
              <a:buNone/>
            </a:pPr>
            <a:r>
              <a:rPr lang="es-ES_tradnl" dirty="0"/>
              <a:t> </a:t>
            </a:r>
            <a:endParaRPr lang="es-ES" dirty="0"/>
          </a:p>
          <a:p>
            <a:pPr marL="0" indent="0">
              <a:buNone/>
            </a:pPr>
            <a:endParaRPr lang="es-ES" sz="1100" dirty="0">
              <a:latin typeface="Arial" panose="020B0604020202020204" pitchFamily="34" charset="0"/>
              <a:cs typeface="Arial" panose="020B0604020202020204" pitchFamily="34" charset="0"/>
            </a:endParaRPr>
          </a:p>
        </p:txBody>
      </p:sp>
      <p:pic>
        <p:nvPicPr>
          <p:cNvPr id="5" name="Imagen 4"/>
          <p:cNvPicPr>
            <a:picLocks noChangeAspect="1"/>
          </p:cNvPicPr>
          <p:nvPr/>
        </p:nvPicPr>
        <p:blipFill>
          <a:blip r:embed="rId2"/>
          <a:stretch>
            <a:fillRect/>
          </a:stretch>
        </p:blipFill>
        <p:spPr>
          <a:xfrm>
            <a:off x="4758604" y="386862"/>
            <a:ext cx="2428804" cy="888304"/>
          </a:xfrm>
          <a:prstGeom prst="rect">
            <a:avLst/>
          </a:prstGeom>
        </p:spPr>
      </p:pic>
    </p:spTree>
    <p:extLst>
      <p:ext uri="{BB962C8B-B14F-4D97-AF65-F5344CB8AC3E}">
        <p14:creationId xmlns:p14="http://schemas.microsoft.com/office/powerpoint/2010/main" val="3997427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3059719"/>
          </a:xfrm>
        </p:spPr>
        <p:txBody>
          <a:bodyPr>
            <a:normAutofit fontScale="90000"/>
          </a:bodyPr>
          <a:lstStyle/>
          <a:p>
            <a:r>
              <a:rPr lang="es-ES_tradnl" sz="1200" b="1" dirty="0" smtClean="0">
                <a:latin typeface="Arial" panose="020B0604020202020204" pitchFamily="34" charset="0"/>
                <a:cs typeface="Arial" panose="020B0604020202020204" pitchFamily="34" charset="0"/>
              </a:rPr>
              <a:t/>
            </a:r>
            <a:br>
              <a:rPr lang="es-ES_tradnl" sz="1200" b="1" dirty="0" smtClean="0">
                <a:latin typeface="Arial" panose="020B0604020202020204" pitchFamily="34" charset="0"/>
                <a:cs typeface="Arial" panose="020B0604020202020204" pitchFamily="34" charset="0"/>
              </a:rPr>
            </a:br>
            <a:r>
              <a:rPr lang="es-ES_tradnl" sz="1200" b="1" dirty="0">
                <a:latin typeface="Arial" panose="020B0604020202020204" pitchFamily="34" charset="0"/>
                <a:cs typeface="Arial" panose="020B0604020202020204" pitchFamily="34" charset="0"/>
              </a:rPr>
              <a:t/>
            </a:r>
            <a:br>
              <a:rPr lang="es-ES_tradnl" sz="1200" b="1" dirty="0">
                <a:latin typeface="Arial" panose="020B0604020202020204" pitchFamily="34" charset="0"/>
                <a:cs typeface="Arial" panose="020B0604020202020204" pitchFamily="34" charset="0"/>
              </a:rPr>
            </a:br>
            <a:r>
              <a:rPr lang="es-ES_tradnl" sz="1200" b="1" dirty="0" smtClean="0">
                <a:latin typeface="Arial" panose="020B0604020202020204" pitchFamily="34" charset="0"/>
                <a:cs typeface="Arial" panose="020B0604020202020204" pitchFamily="34" charset="0"/>
              </a:rPr>
              <a:t/>
            </a:r>
            <a:br>
              <a:rPr lang="es-ES_tradnl" sz="1200" b="1" dirty="0" smtClean="0">
                <a:latin typeface="Arial" panose="020B0604020202020204" pitchFamily="34" charset="0"/>
                <a:cs typeface="Arial" panose="020B0604020202020204" pitchFamily="34" charset="0"/>
              </a:rPr>
            </a:br>
            <a:r>
              <a:rPr lang="es-ES_tradnl" sz="1200" b="1" dirty="0">
                <a:latin typeface="Arial" panose="020B0604020202020204" pitchFamily="34" charset="0"/>
                <a:cs typeface="Arial" panose="020B0604020202020204" pitchFamily="34" charset="0"/>
              </a:rPr>
              <a:t/>
            </a:r>
            <a:br>
              <a:rPr lang="es-ES_tradnl" sz="1200" b="1" dirty="0">
                <a:latin typeface="Arial" panose="020B0604020202020204" pitchFamily="34" charset="0"/>
                <a:cs typeface="Arial" panose="020B0604020202020204" pitchFamily="34" charset="0"/>
              </a:rPr>
            </a:br>
            <a:r>
              <a:rPr lang="es-ES_tradnl" sz="1200" b="1" dirty="0" smtClean="0">
                <a:latin typeface="Arial" panose="020B0604020202020204" pitchFamily="34" charset="0"/>
                <a:cs typeface="Arial" panose="020B0604020202020204" pitchFamily="34" charset="0"/>
              </a:rPr>
              <a:t/>
            </a:r>
            <a:br>
              <a:rPr lang="es-ES_tradnl" sz="1200" b="1" dirty="0" smtClean="0">
                <a:latin typeface="Arial" panose="020B0604020202020204" pitchFamily="34" charset="0"/>
                <a:cs typeface="Arial" panose="020B0604020202020204" pitchFamily="34" charset="0"/>
              </a:rPr>
            </a:br>
            <a:r>
              <a:rPr lang="es-ES_tradnl" sz="1200" b="1" dirty="0">
                <a:latin typeface="Arial" panose="020B0604020202020204" pitchFamily="34" charset="0"/>
                <a:cs typeface="Arial" panose="020B0604020202020204" pitchFamily="34" charset="0"/>
              </a:rPr>
              <a:t/>
            </a:r>
            <a:br>
              <a:rPr lang="es-ES_tradnl" sz="1200" b="1" dirty="0">
                <a:latin typeface="Arial" panose="020B0604020202020204" pitchFamily="34" charset="0"/>
                <a:cs typeface="Arial" panose="020B0604020202020204" pitchFamily="34" charset="0"/>
              </a:rPr>
            </a:br>
            <a:r>
              <a:rPr lang="es-ES_tradnl" sz="1200" b="1" dirty="0" smtClean="0">
                <a:latin typeface="Arial" panose="020B0604020202020204" pitchFamily="34" charset="0"/>
                <a:cs typeface="Arial" panose="020B0604020202020204" pitchFamily="34" charset="0"/>
              </a:rPr>
              <a:t/>
            </a:r>
            <a:br>
              <a:rPr lang="es-ES_tradnl" sz="1200" b="1" dirty="0" smtClean="0">
                <a:latin typeface="Arial" panose="020B0604020202020204" pitchFamily="34" charset="0"/>
                <a:cs typeface="Arial" panose="020B0604020202020204" pitchFamily="34" charset="0"/>
              </a:rPr>
            </a:br>
            <a:r>
              <a:rPr lang="es-ES_tradnl" sz="1200" b="1" dirty="0">
                <a:latin typeface="Arial" panose="020B0604020202020204" pitchFamily="34" charset="0"/>
                <a:cs typeface="Arial" panose="020B0604020202020204" pitchFamily="34" charset="0"/>
              </a:rPr>
              <a:t/>
            </a:r>
            <a:br>
              <a:rPr lang="es-ES_tradnl" sz="1200" b="1" dirty="0">
                <a:latin typeface="Arial" panose="020B0604020202020204" pitchFamily="34" charset="0"/>
                <a:cs typeface="Arial" panose="020B0604020202020204" pitchFamily="34" charset="0"/>
              </a:rPr>
            </a:br>
            <a:r>
              <a:rPr lang="es-ES_tradnl" sz="1200" b="1" dirty="0" smtClean="0">
                <a:latin typeface="Arial" panose="020B0604020202020204" pitchFamily="34" charset="0"/>
                <a:cs typeface="Arial" panose="020B0604020202020204" pitchFamily="34" charset="0"/>
              </a:rPr>
              <a:t/>
            </a:r>
            <a:br>
              <a:rPr lang="es-ES_tradnl" sz="1200" b="1" dirty="0" smtClean="0">
                <a:latin typeface="Arial" panose="020B0604020202020204" pitchFamily="34" charset="0"/>
                <a:cs typeface="Arial" panose="020B0604020202020204" pitchFamily="34" charset="0"/>
              </a:rPr>
            </a:br>
            <a:r>
              <a:rPr lang="es-ES_tradnl" sz="1200" b="1" dirty="0">
                <a:latin typeface="Arial" panose="020B0604020202020204" pitchFamily="34" charset="0"/>
                <a:cs typeface="Arial" panose="020B0604020202020204" pitchFamily="34" charset="0"/>
              </a:rPr>
              <a:t/>
            </a:r>
            <a:br>
              <a:rPr lang="es-ES_tradnl" sz="1200" b="1" dirty="0">
                <a:latin typeface="Arial" panose="020B0604020202020204" pitchFamily="34" charset="0"/>
                <a:cs typeface="Arial" panose="020B0604020202020204" pitchFamily="34" charset="0"/>
              </a:rPr>
            </a:br>
            <a:r>
              <a:rPr lang="es-ES_tradnl" sz="1200" b="1" dirty="0" smtClean="0">
                <a:latin typeface="Arial" panose="020B0604020202020204" pitchFamily="34" charset="0"/>
                <a:cs typeface="Arial" panose="020B0604020202020204" pitchFamily="34" charset="0"/>
              </a:rPr>
              <a:t/>
            </a:r>
            <a:br>
              <a:rPr lang="es-ES_tradnl" sz="1200" b="1" dirty="0" smtClean="0">
                <a:latin typeface="Arial" panose="020B0604020202020204" pitchFamily="34" charset="0"/>
                <a:cs typeface="Arial" panose="020B0604020202020204" pitchFamily="34" charset="0"/>
              </a:rPr>
            </a:br>
            <a:r>
              <a:rPr lang="es-ES_tradnl" sz="1200" b="1" dirty="0">
                <a:latin typeface="Arial" panose="020B0604020202020204" pitchFamily="34" charset="0"/>
                <a:cs typeface="Arial" panose="020B0604020202020204" pitchFamily="34" charset="0"/>
              </a:rPr>
              <a:t/>
            </a:r>
            <a:br>
              <a:rPr lang="es-ES_tradnl" sz="1200" b="1" dirty="0">
                <a:latin typeface="Arial" panose="020B0604020202020204" pitchFamily="34" charset="0"/>
                <a:cs typeface="Arial" panose="020B0604020202020204" pitchFamily="34" charset="0"/>
              </a:rPr>
            </a:br>
            <a:r>
              <a:rPr lang="es-ES_tradnl" sz="1200" b="1" dirty="0" smtClean="0">
                <a:latin typeface="Arial" panose="020B0604020202020204" pitchFamily="34" charset="0"/>
                <a:cs typeface="Arial" panose="020B0604020202020204" pitchFamily="34" charset="0"/>
              </a:rPr>
              <a:t/>
            </a:r>
            <a:br>
              <a:rPr lang="es-ES_tradnl" sz="1200" b="1" dirty="0" smtClean="0">
                <a:latin typeface="Arial" panose="020B0604020202020204" pitchFamily="34" charset="0"/>
                <a:cs typeface="Arial" panose="020B0604020202020204" pitchFamily="34" charset="0"/>
              </a:rPr>
            </a:br>
            <a:r>
              <a:rPr lang="es-ES_tradnl" sz="1200" b="1" dirty="0">
                <a:latin typeface="Arial" panose="020B0604020202020204" pitchFamily="34" charset="0"/>
                <a:cs typeface="Arial" panose="020B0604020202020204" pitchFamily="34" charset="0"/>
              </a:rPr>
              <a:t/>
            </a:r>
            <a:br>
              <a:rPr lang="es-ES_tradnl" sz="1200" b="1" dirty="0">
                <a:latin typeface="Arial" panose="020B0604020202020204" pitchFamily="34" charset="0"/>
                <a:cs typeface="Arial" panose="020B0604020202020204" pitchFamily="34" charset="0"/>
              </a:rPr>
            </a:br>
            <a:r>
              <a:rPr lang="es-ES_tradnl" sz="1200" b="1" dirty="0" smtClean="0">
                <a:latin typeface="Arial" panose="020B0604020202020204" pitchFamily="34" charset="0"/>
                <a:cs typeface="Arial" panose="020B0604020202020204" pitchFamily="34" charset="0"/>
              </a:rPr>
              <a:t/>
            </a:r>
            <a:br>
              <a:rPr lang="es-ES_tradnl" sz="1200" b="1" dirty="0" smtClean="0">
                <a:latin typeface="Arial" panose="020B0604020202020204" pitchFamily="34" charset="0"/>
                <a:cs typeface="Arial" panose="020B0604020202020204" pitchFamily="34" charset="0"/>
              </a:rPr>
            </a:br>
            <a:r>
              <a:rPr lang="es-ES_tradnl" sz="1200" b="1" dirty="0">
                <a:latin typeface="Arial" panose="020B0604020202020204" pitchFamily="34" charset="0"/>
                <a:cs typeface="Arial" panose="020B0604020202020204" pitchFamily="34" charset="0"/>
              </a:rPr>
              <a:t/>
            </a:r>
            <a:br>
              <a:rPr lang="es-ES_tradnl" sz="1200" b="1" dirty="0">
                <a:latin typeface="Arial" panose="020B0604020202020204" pitchFamily="34" charset="0"/>
                <a:cs typeface="Arial" panose="020B0604020202020204" pitchFamily="34" charset="0"/>
              </a:rPr>
            </a:br>
            <a:r>
              <a:rPr lang="es-ES_tradnl" sz="1200" b="1" dirty="0" smtClean="0">
                <a:latin typeface="Arial" panose="020B0604020202020204" pitchFamily="34" charset="0"/>
                <a:cs typeface="Arial" panose="020B0604020202020204" pitchFamily="34" charset="0"/>
              </a:rPr>
              <a:t/>
            </a:r>
            <a:br>
              <a:rPr lang="es-ES_tradnl" sz="1200" b="1" dirty="0" smtClean="0">
                <a:latin typeface="Arial" panose="020B0604020202020204" pitchFamily="34" charset="0"/>
                <a:cs typeface="Arial" panose="020B0604020202020204" pitchFamily="34" charset="0"/>
              </a:rPr>
            </a:br>
            <a:r>
              <a:rPr lang="es-ES" dirty="0"/>
              <a:t/>
            </a:r>
            <a:br>
              <a:rPr lang="es-ES" dirty="0"/>
            </a:br>
            <a:r>
              <a:rPr lang="es-ES_tradnl" b="1" dirty="0"/>
              <a:t> </a:t>
            </a:r>
            <a:r>
              <a:rPr lang="es-ES" dirty="0"/>
              <a:t/>
            </a:r>
            <a:br>
              <a:rPr lang="es-ES" dirty="0"/>
            </a:br>
            <a:r>
              <a:rPr lang="es-ES" dirty="0" smtClean="0"/>
              <a:t/>
            </a:r>
            <a:br>
              <a:rPr lang="es-ES" dirty="0" smtClean="0"/>
            </a:br>
            <a:endParaRPr lang="es-ES" sz="1200"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838200" y="1275167"/>
            <a:ext cx="10515600" cy="5092382"/>
          </a:xfrm>
        </p:spPr>
        <p:txBody>
          <a:bodyPr>
            <a:normAutofit/>
          </a:bodyPr>
          <a:lstStyle/>
          <a:p>
            <a:pPr marL="0" indent="0">
              <a:buNone/>
            </a:pPr>
            <a:endParaRPr lang="es-ES_tradnl" sz="1100" b="1" dirty="0" smtClean="0">
              <a:latin typeface="Arial" panose="020B0604020202020204" pitchFamily="34" charset="0"/>
              <a:cs typeface="Arial" panose="020B0604020202020204" pitchFamily="34" charset="0"/>
            </a:endParaRPr>
          </a:p>
          <a:p>
            <a:pPr marL="0" indent="0">
              <a:buNone/>
            </a:pPr>
            <a:r>
              <a:rPr lang="es-ES_tradnl" sz="1100" b="1" dirty="0" smtClean="0">
                <a:solidFill>
                  <a:schemeClr val="accent1">
                    <a:lumMod val="50000"/>
                  </a:schemeClr>
                </a:solidFill>
                <a:latin typeface="Arial" panose="020B0604020202020204" pitchFamily="34" charset="0"/>
                <a:cs typeface="Arial" panose="020B0604020202020204" pitchFamily="34" charset="0"/>
              </a:rPr>
              <a:t>II</a:t>
            </a:r>
            <a:r>
              <a:rPr lang="es-ES_tradnl" sz="1100" b="1" dirty="0">
                <a:solidFill>
                  <a:schemeClr val="accent1">
                    <a:lumMod val="50000"/>
                  </a:schemeClr>
                </a:solidFill>
                <a:latin typeface="Arial" panose="020B0604020202020204" pitchFamily="34" charset="0"/>
                <a:cs typeface="Arial" panose="020B0604020202020204" pitchFamily="34" charset="0"/>
              </a:rPr>
              <a:t>. </a:t>
            </a:r>
            <a:r>
              <a:rPr lang="es-ES_tradnl" sz="1100" b="1" dirty="0" smtClean="0">
                <a:solidFill>
                  <a:schemeClr val="accent1">
                    <a:lumMod val="50000"/>
                  </a:schemeClr>
                </a:solidFill>
                <a:latin typeface="Arial" panose="020B0604020202020204" pitchFamily="34" charset="0"/>
                <a:cs typeface="Arial" panose="020B0604020202020204" pitchFamily="34" charset="0"/>
              </a:rPr>
              <a:t>ÁREA </a:t>
            </a:r>
            <a:r>
              <a:rPr lang="es-ES_tradnl" sz="1100" b="1" dirty="0">
                <a:solidFill>
                  <a:schemeClr val="accent1">
                    <a:lumMod val="50000"/>
                  </a:schemeClr>
                </a:solidFill>
                <a:latin typeface="Arial" panose="020B0604020202020204" pitchFamily="34" charset="0"/>
                <a:cs typeface="Arial" panose="020B0604020202020204" pitchFamily="34" charset="0"/>
              </a:rPr>
              <a:t>DE </a:t>
            </a:r>
            <a:r>
              <a:rPr lang="es-ES_tradnl" sz="1100" b="1" dirty="0" smtClean="0">
                <a:solidFill>
                  <a:schemeClr val="accent1">
                    <a:lumMod val="50000"/>
                  </a:schemeClr>
                </a:solidFill>
                <a:latin typeface="Arial" panose="020B0604020202020204" pitchFamily="34" charset="0"/>
                <a:cs typeface="Arial" panose="020B0604020202020204" pitchFamily="34" charset="0"/>
              </a:rPr>
              <a:t>JUVENTUD</a:t>
            </a:r>
          </a:p>
          <a:p>
            <a:pPr marL="0" indent="0">
              <a:buNone/>
            </a:pPr>
            <a:r>
              <a:rPr lang="es-ES_tradnl" sz="1100" dirty="0">
                <a:latin typeface="Arial" panose="020B0604020202020204" pitchFamily="34" charset="0"/>
                <a:cs typeface="Arial" panose="020B0604020202020204" pitchFamily="34" charset="0"/>
              </a:rPr>
              <a:t>En el mes de octubre de 2021 se produce en la Fundación, la integración de diferentes Áreas, Departamentos y Programas, creándose el </a:t>
            </a:r>
            <a:r>
              <a:rPr lang="es-ES_tradnl" sz="1100" b="1" i="1" dirty="0">
                <a:latin typeface="Arial" panose="020B0604020202020204" pitchFamily="34" charset="0"/>
                <a:cs typeface="Arial" panose="020B0604020202020204" pitchFamily="34" charset="0"/>
              </a:rPr>
              <a:t>Departamento de Proyectos, Juventud y Formación</a:t>
            </a:r>
            <a:r>
              <a:rPr lang="es-ES_tradnl" sz="1100" dirty="0">
                <a:latin typeface="Arial" panose="020B0604020202020204" pitchFamily="34" charset="0"/>
                <a:cs typeface="Arial" panose="020B0604020202020204" pitchFamily="34" charset="0"/>
              </a:rPr>
              <a:t>, departamento transversal en la Fundación, para dar un mejor servicio y trabajo de calidad a la juventud. </a:t>
            </a:r>
            <a:r>
              <a:rPr lang="es-ES" sz="1100" dirty="0">
                <a:latin typeface="Arial" panose="020B0604020202020204" pitchFamily="34" charset="0"/>
                <a:cs typeface="Arial" panose="020B0604020202020204" pitchFamily="34" charset="0"/>
              </a:rPr>
              <a:t/>
            </a:r>
            <a:br>
              <a:rPr lang="es-ES" sz="1100" dirty="0">
                <a:latin typeface="Arial" panose="020B0604020202020204" pitchFamily="34" charset="0"/>
                <a:cs typeface="Arial" panose="020B0604020202020204" pitchFamily="34" charset="0"/>
              </a:rPr>
            </a:br>
            <a:endParaRPr lang="es-ES" sz="1100" dirty="0" smtClean="0">
              <a:latin typeface="Arial" panose="020B0604020202020204" pitchFamily="34" charset="0"/>
              <a:cs typeface="Arial" panose="020B0604020202020204" pitchFamily="34" charset="0"/>
            </a:endParaRPr>
          </a:p>
          <a:p>
            <a:pPr marL="0" indent="0">
              <a:buNone/>
            </a:pPr>
            <a:r>
              <a:rPr lang="es-ES_tradnl" sz="1100" b="1" i="1" dirty="0" smtClean="0">
                <a:latin typeface="Arial" panose="020B0604020202020204" pitchFamily="34" charset="0"/>
                <a:cs typeface="Arial" panose="020B0604020202020204" pitchFamily="34" charset="0"/>
              </a:rPr>
              <a:t>El </a:t>
            </a:r>
            <a:r>
              <a:rPr lang="es-ES_tradnl" sz="1100" b="1" i="1" dirty="0">
                <a:latin typeface="Arial" panose="020B0604020202020204" pitchFamily="34" charset="0"/>
                <a:cs typeface="Arial" panose="020B0604020202020204" pitchFamily="34" charset="0"/>
              </a:rPr>
              <a:t>Área de Juventud</a:t>
            </a:r>
            <a:r>
              <a:rPr lang="es-ES_tradnl" sz="1100" dirty="0">
                <a:latin typeface="Arial" panose="020B0604020202020204" pitchFamily="34" charset="0"/>
                <a:cs typeface="Arial" panose="020B0604020202020204" pitchFamily="34" charset="0"/>
              </a:rPr>
              <a:t>, integrado en dicho Departamento, y compuesto por un equipo de cuatro Técnicas de Gestión lideradas por la Coordinadora del Departamento, es una herramienta fundamental y útil al servicio de la juventud de Canarias. </a:t>
            </a:r>
            <a:r>
              <a:rPr lang="es-ES" sz="1100" dirty="0">
                <a:latin typeface="Arial" panose="020B0604020202020204" pitchFamily="34" charset="0"/>
                <a:cs typeface="Arial" panose="020B0604020202020204" pitchFamily="34" charset="0"/>
              </a:rPr>
              <a:t/>
            </a:r>
            <a:br>
              <a:rPr lang="es-ES" sz="1100" dirty="0">
                <a:latin typeface="Arial" panose="020B0604020202020204" pitchFamily="34" charset="0"/>
                <a:cs typeface="Arial" panose="020B0604020202020204" pitchFamily="34" charset="0"/>
              </a:rPr>
            </a:br>
            <a:r>
              <a:rPr lang="es-ES_tradnl" sz="1100" dirty="0">
                <a:latin typeface="Arial" panose="020B0604020202020204" pitchFamily="34" charset="0"/>
                <a:cs typeface="Arial" panose="020B0604020202020204" pitchFamily="34" charset="0"/>
              </a:rPr>
              <a:t>El personal se encuentra dedicado a los programas que se plantearon a principios del ejercicio 2022. </a:t>
            </a:r>
            <a:endParaRPr lang="es-ES_tradnl" sz="1100" dirty="0" smtClean="0">
              <a:latin typeface="Arial" panose="020B0604020202020204" pitchFamily="34" charset="0"/>
              <a:cs typeface="Arial" panose="020B0604020202020204" pitchFamily="34" charset="0"/>
            </a:endParaRPr>
          </a:p>
          <a:p>
            <a:pPr marL="0" indent="0">
              <a:buNone/>
            </a:pPr>
            <a:r>
              <a:rPr lang="es-ES" sz="1100" dirty="0">
                <a:latin typeface="Arial" panose="020B0604020202020204" pitchFamily="34" charset="0"/>
                <a:cs typeface="Arial" panose="020B0604020202020204" pitchFamily="34" charset="0"/>
              </a:rPr>
              <a:t/>
            </a:r>
            <a:br>
              <a:rPr lang="es-ES" sz="1100" dirty="0">
                <a:latin typeface="Arial" panose="020B0604020202020204" pitchFamily="34" charset="0"/>
                <a:cs typeface="Arial" panose="020B0604020202020204" pitchFamily="34" charset="0"/>
              </a:rPr>
            </a:br>
            <a:r>
              <a:rPr lang="es-ES_tradnl" sz="1100" b="1" dirty="0">
                <a:solidFill>
                  <a:schemeClr val="accent1">
                    <a:lumMod val="50000"/>
                  </a:schemeClr>
                </a:solidFill>
                <a:latin typeface="Arial" panose="020B0604020202020204" pitchFamily="34" charset="0"/>
                <a:cs typeface="Arial" panose="020B0604020202020204" pitchFamily="34" charset="0"/>
              </a:rPr>
              <a:t>III. MARCO </a:t>
            </a:r>
            <a:r>
              <a:rPr lang="es-ES_tradnl" sz="1100" b="1" dirty="0" smtClean="0">
                <a:solidFill>
                  <a:schemeClr val="accent1">
                    <a:lumMod val="50000"/>
                  </a:schemeClr>
                </a:solidFill>
                <a:latin typeface="Arial" panose="020B0604020202020204" pitchFamily="34" charset="0"/>
                <a:cs typeface="Arial" panose="020B0604020202020204" pitchFamily="34" charset="0"/>
              </a:rPr>
              <a:t>LEGAL</a:t>
            </a:r>
            <a:endParaRPr lang="es-ES" sz="1100" dirty="0">
              <a:latin typeface="Arial" panose="020B0604020202020204" pitchFamily="34" charset="0"/>
              <a:cs typeface="Arial" panose="020B0604020202020204" pitchFamily="34" charset="0"/>
            </a:endParaRPr>
          </a:p>
          <a:p>
            <a:pPr marL="0" indent="0">
              <a:buNone/>
            </a:pPr>
            <a:r>
              <a:rPr lang="es-ES_tradnl" sz="1100" dirty="0">
                <a:latin typeface="Arial" panose="020B0604020202020204" pitchFamily="34" charset="0"/>
                <a:cs typeface="Arial" panose="020B0604020202020204" pitchFamily="34" charset="0"/>
              </a:rPr>
              <a:t>Mediante </a:t>
            </a:r>
            <a:r>
              <a:rPr lang="es-ES_tradnl" sz="1100" b="1" i="1" dirty="0">
                <a:latin typeface="Arial" panose="020B0604020202020204" pitchFamily="34" charset="0"/>
                <a:cs typeface="Arial" panose="020B0604020202020204" pitchFamily="34" charset="0"/>
              </a:rPr>
              <a:t>Orden de la Consejera de Derechos Sociales, Igualdad, Diversidad y Juventud</a:t>
            </a:r>
            <a:r>
              <a:rPr lang="es-ES_tradnl" sz="1100" dirty="0">
                <a:latin typeface="Arial" panose="020B0604020202020204" pitchFamily="34" charset="0"/>
                <a:cs typeface="Arial" panose="020B0604020202020204" pitchFamily="34" charset="0"/>
              </a:rPr>
              <a:t> de fecha 8 de agosto de 2022, se concede la aportación dineraria a favor de la Fundación Canaria de Juventud Ideo, para financiar durante el ejercicio de 2022, parte de la ejecución del programa anual de actividades de Área de Juventud</a:t>
            </a:r>
            <a:r>
              <a:rPr lang="es-ES_tradnl" sz="1100" dirty="0" smtClean="0">
                <a:latin typeface="Arial" panose="020B0604020202020204" pitchFamily="34" charset="0"/>
                <a:cs typeface="Arial" panose="020B0604020202020204" pitchFamily="34" charset="0"/>
              </a:rPr>
              <a:t>.</a:t>
            </a:r>
            <a:r>
              <a:rPr lang="es-ES_tradnl" sz="1100" b="1" dirty="0">
                <a:latin typeface="Arial" panose="020B0604020202020204" pitchFamily="34" charset="0"/>
                <a:cs typeface="Arial" panose="020B0604020202020204" pitchFamily="34" charset="0"/>
              </a:rPr>
              <a:t> </a:t>
            </a:r>
            <a:endParaRPr lang="es-ES" sz="1100" dirty="0">
              <a:latin typeface="Arial" panose="020B0604020202020204" pitchFamily="34" charset="0"/>
              <a:cs typeface="Arial" panose="020B0604020202020204" pitchFamily="34" charset="0"/>
            </a:endParaRPr>
          </a:p>
          <a:p>
            <a:pPr marL="0" indent="0">
              <a:buNone/>
            </a:pPr>
            <a:r>
              <a:rPr lang="es-ES_tradnl" sz="1100" dirty="0">
                <a:latin typeface="Arial" panose="020B0604020202020204" pitchFamily="34" charset="0"/>
                <a:cs typeface="Arial" panose="020B0604020202020204" pitchFamily="34" charset="0"/>
              </a:rPr>
              <a:t>En el</a:t>
            </a:r>
            <a:r>
              <a:rPr lang="es-ES_tradnl" sz="1100" b="1" i="1" dirty="0">
                <a:latin typeface="Arial" panose="020B0604020202020204" pitchFamily="34" charset="0"/>
                <a:cs typeface="Arial" panose="020B0604020202020204" pitchFamily="34" charset="0"/>
              </a:rPr>
              <a:t> apartado Cuarto del Resuelvo</a:t>
            </a:r>
            <a:r>
              <a:rPr lang="es-ES_tradnl" sz="1100" dirty="0">
                <a:latin typeface="Arial" panose="020B0604020202020204" pitchFamily="34" charset="0"/>
                <a:cs typeface="Arial" panose="020B0604020202020204" pitchFamily="34" charset="0"/>
              </a:rPr>
              <a:t> de la Orden de referencia, se establece la documentación que se deberá aportar para la justificación del empleo de los fondos públicos recibidos, debiendo aportar conforme al </a:t>
            </a:r>
            <a:r>
              <a:rPr lang="es-ES_tradnl" sz="1100" b="1" i="1" dirty="0">
                <a:latin typeface="Arial" panose="020B0604020202020204" pitchFamily="34" charset="0"/>
                <a:cs typeface="Arial" panose="020B0604020202020204" pitchFamily="34" charset="0"/>
              </a:rPr>
              <a:t>número 2 de dicho apartado</a:t>
            </a:r>
            <a:r>
              <a:rPr lang="es-ES_tradnl" sz="1100" dirty="0">
                <a:latin typeface="Arial" panose="020B0604020202020204" pitchFamily="34" charset="0"/>
                <a:cs typeface="Arial" panose="020B0604020202020204" pitchFamily="34" charset="0"/>
              </a:rPr>
              <a:t>, Memoria explicativa de las actividades.</a:t>
            </a:r>
            <a:endParaRPr lang="es-ES" sz="1100" dirty="0">
              <a:latin typeface="Arial" panose="020B0604020202020204" pitchFamily="34" charset="0"/>
              <a:cs typeface="Arial" panose="020B0604020202020204" pitchFamily="34" charset="0"/>
            </a:endParaRPr>
          </a:p>
          <a:p>
            <a:pPr marL="0" indent="0">
              <a:buNone/>
            </a:pPr>
            <a:endParaRPr lang="es-ES" sz="1100" dirty="0">
              <a:latin typeface="Arial" panose="020B0604020202020204" pitchFamily="34" charset="0"/>
              <a:cs typeface="Arial" panose="020B0604020202020204" pitchFamily="34" charset="0"/>
            </a:endParaRPr>
          </a:p>
          <a:p>
            <a:pPr marL="0" indent="0">
              <a:buNone/>
            </a:pPr>
            <a:r>
              <a:rPr lang="es-ES_tradnl" sz="1100" i="1" dirty="0">
                <a:latin typeface="Arial" panose="020B0604020202020204" pitchFamily="34" charset="0"/>
                <a:cs typeface="Arial" panose="020B0604020202020204" pitchFamily="34" charset="0"/>
              </a:rPr>
              <a:t>“…2. Memoria explicativa de las actividades realizadas, conforme al Programa de Actuación del Área de Juventud de la Fundación Canaria de Juventud Ideo para el año 2022.”.</a:t>
            </a:r>
            <a:endParaRPr lang="es-ES" sz="1100" dirty="0">
              <a:latin typeface="Arial" panose="020B0604020202020204" pitchFamily="34" charset="0"/>
              <a:cs typeface="Arial" panose="020B0604020202020204" pitchFamily="34" charset="0"/>
            </a:endParaRPr>
          </a:p>
          <a:p>
            <a:pPr marL="0" indent="0">
              <a:buNone/>
            </a:pPr>
            <a:r>
              <a:rPr lang="es-ES_tradnl" sz="1100" dirty="0">
                <a:latin typeface="Arial" panose="020B0604020202020204" pitchFamily="34" charset="0"/>
                <a:cs typeface="Arial" panose="020B0604020202020204" pitchFamily="34" charset="0"/>
              </a:rPr>
              <a:t> </a:t>
            </a:r>
            <a:endParaRPr lang="es-ES" sz="1100" dirty="0">
              <a:latin typeface="Arial" panose="020B0604020202020204" pitchFamily="34" charset="0"/>
              <a:cs typeface="Arial" panose="020B0604020202020204" pitchFamily="34" charset="0"/>
            </a:endParaRPr>
          </a:p>
          <a:p>
            <a:pPr marL="0" indent="0">
              <a:buNone/>
            </a:pPr>
            <a:r>
              <a:rPr lang="es-ES_tradnl" sz="1100" b="1" dirty="0">
                <a:solidFill>
                  <a:schemeClr val="accent1">
                    <a:lumMod val="50000"/>
                  </a:schemeClr>
                </a:solidFill>
                <a:latin typeface="Arial" panose="020B0604020202020204" pitchFamily="34" charset="0"/>
                <a:cs typeface="Arial" panose="020B0604020202020204" pitchFamily="34" charset="0"/>
              </a:rPr>
              <a:t>IV. PERIODO DE </a:t>
            </a:r>
            <a:r>
              <a:rPr lang="es-ES_tradnl" sz="1100" b="1" dirty="0" smtClean="0">
                <a:solidFill>
                  <a:schemeClr val="accent1">
                    <a:lumMod val="50000"/>
                  </a:schemeClr>
                </a:solidFill>
                <a:latin typeface="Arial" panose="020B0604020202020204" pitchFamily="34" charset="0"/>
                <a:cs typeface="Arial" panose="020B0604020202020204" pitchFamily="34" charset="0"/>
              </a:rPr>
              <a:t>JUSTIFICACIÓN</a:t>
            </a:r>
            <a:r>
              <a:rPr lang="es-ES_tradnl" sz="1100" dirty="0">
                <a:latin typeface="Arial" panose="020B0604020202020204" pitchFamily="34" charset="0"/>
                <a:cs typeface="Arial" panose="020B0604020202020204" pitchFamily="34" charset="0"/>
              </a:rPr>
              <a:t> </a:t>
            </a:r>
            <a:endParaRPr lang="es-ES" sz="1100" dirty="0">
              <a:latin typeface="Arial" panose="020B0604020202020204" pitchFamily="34" charset="0"/>
              <a:cs typeface="Arial" panose="020B0604020202020204" pitchFamily="34" charset="0"/>
            </a:endParaRPr>
          </a:p>
          <a:p>
            <a:pPr marL="0" indent="0">
              <a:buNone/>
            </a:pPr>
            <a:r>
              <a:rPr lang="es-ES_tradnl" sz="1100" dirty="0">
                <a:latin typeface="Arial" panose="020B0604020202020204" pitchFamily="34" charset="0"/>
                <a:cs typeface="Arial" panose="020B0604020202020204" pitchFamily="34" charset="0"/>
              </a:rPr>
              <a:t>La presente Memoria describe las actividades realizadas durante el ejercicio del año 2022 (desde el 1 de enero hasta el 31 de diciembre de 2022).</a:t>
            </a:r>
            <a:endParaRPr lang="es-ES" sz="1100" dirty="0">
              <a:latin typeface="Arial" panose="020B0604020202020204" pitchFamily="34" charset="0"/>
              <a:cs typeface="Arial" panose="020B0604020202020204" pitchFamily="34" charset="0"/>
            </a:endParaRPr>
          </a:p>
          <a:p>
            <a:pPr marL="0" indent="0">
              <a:buNone/>
            </a:pPr>
            <a:endParaRPr lang="es-ES" sz="1100" dirty="0"/>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40148817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338349"/>
            <a:ext cx="10515600" cy="4838614"/>
          </a:xfrm>
        </p:spPr>
        <p:txBody>
          <a:bodyPr>
            <a:normAutofit/>
          </a:bodyPr>
          <a:lstStyle/>
          <a:p>
            <a:pPr marL="0" indent="0" algn="just">
              <a:buNone/>
            </a:pPr>
            <a:r>
              <a:rPr lang="es-ES_tradnl" sz="1100" b="1" dirty="0">
                <a:solidFill>
                  <a:schemeClr val="accent1">
                    <a:lumMod val="50000"/>
                  </a:schemeClr>
                </a:solidFill>
                <a:latin typeface="Arial" panose="020B0604020202020204" pitchFamily="34" charset="0"/>
                <a:cs typeface="Arial" panose="020B0604020202020204" pitchFamily="34" charset="0"/>
              </a:rPr>
              <a:t>V. OBJETIVO. VALORES Y LÍNEA DE ACTUACIÓN </a:t>
            </a:r>
            <a:endParaRPr lang="es-ES" sz="1100" dirty="0">
              <a:solidFill>
                <a:schemeClr val="accent1">
                  <a:lumMod val="50000"/>
                </a:schemeClr>
              </a:solidFill>
              <a:latin typeface="Arial" panose="020B0604020202020204" pitchFamily="34" charset="0"/>
              <a:cs typeface="Arial" panose="020B0604020202020204" pitchFamily="34" charset="0"/>
            </a:endParaRPr>
          </a:p>
          <a:p>
            <a:pPr marL="0" indent="0" algn="just">
              <a:buNone/>
            </a:pPr>
            <a:r>
              <a:rPr lang="es-ES" sz="1100" b="1" dirty="0">
                <a:effectLst>
                  <a:outerShdw blurRad="50800" dist="38100" dir="2700000" algn="tl">
                    <a:srgbClr val="000000">
                      <a:alpha val="40000"/>
                    </a:srgbClr>
                  </a:outerShdw>
                </a:effectLst>
                <a:latin typeface="Arial" panose="020B0604020202020204" pitchFamily="34" charset="0"/>
                <a:cs typeface="Arial" panose="020B0604020202020204" pitchFamily="34" charset="0"/>
              </a:rPr>
              <a:t> </a:t>
            </a:r>
            <a:endParaRPr lang="es-ES" sz="1100" dirty="0">
              <a:latin typeface="Arial" panose="020B0604020202020204" pitchFamily="34" charset="0"/>
              <a:cs typeface="Arial" panose="020B0604020202020204" pitchFamily="34" charset="0"/>
            </a:endParaRPr>
          </a:p>
          <a:p>
            <a:pPr marL="0" indent="0" algn="just">
              <a:buNone/>
            </a:pPr>
            <a:r>
              <a:rPr lang="es-ES_tradnl" sz="1100" dirty="0">
                <a:latin typeface="Arial" panose="020B0604020202020204" pitchFamily="34" charset="0"/>
                <a:cs typeface="Arial" panose="020B0604020202020204" pitchFamily="34" charset="0"/>
              </a:rPr>
              <a:t>La juventud puede ser una fuerza positiva para el desarrollo cuando se le brinda el conocimiento y las oportunidades que necesitan para prosperar. En particular, los jóvenes y las jóvenes deben adquirir la educación y las habilidades necesarias para contribuir en una economía productiva; y necesitan acceso a un mercado laboral que pueda absorberlos en su tejido. </a:t>
            </a:r>
            <a:endParaRPr lang="es-ES" sz="1100" dirty="0">
              <a:latin typeface="Arial" panose="020B0604020202020204" pitchFamily="34" charset="0"/>
              <a:cs typeface="Arial" panose="020B0604020202020204" pitchFamily="34" charset="0"/>
            </a:endParaRPr>
          </a:p>
          <a:p>
            <a:pPr marL="0" indent="0" algn="just">
              <a:buNone/>
            </a:pPr>
            <a:r>
              <a:rPr lang="es-ES_tradnl" sz="1100" dirty="0">
                <a:latin typeface="Arial" panose="020B0604020202020204" pitchFamily="34" charset="0"/>
                <a:cs typeface="Arial" panose="020B0604020202020204" pitchFamily="34" charset="0"/>
              </a:rPr>
              <a:t>Las personas jóvenes son a la vez agentes, beneficiarios y beneficiarias y víctimas de los grandes cambios en la sociedad, y por lo general se enfrentan a una paradoja: pueden tratar de integrarse en el orden existente o servir como fuerza para transformarlo. En todas las partes del mundo, por distintos que sean las etapas de desarrollo y los á</a:t>
            </a:r>
            <a:r>
              <a:rPr lang="pt-PT" sz="1100" dirty="0">
                <a:latin typeface="Arial" panose="020B0604020202020204" pitchFamily="34" charset="0"/>
                <a:cs typeface="Arial" panose="020B0604020202020204" pitchFamily="34" charset="0"/>
              </a:rPr>
              <a:t>mbitos </a:t>
            </a:r>
            <a:r>
              <a:rPr lang="pt-PT" sz="1100" dirty="0" smtClean="0">
                <a:latin typeface="Arial" panose="020B0604020202020204" pitchFamily="34" charset="0"/>
                <a:cs typeface="Arial" panose="020B0604020202020204" pitchFamily="34" charset="0"/>
              </a:rPr>
              <a:t>socioecon</a:t>
            </a:r>
            <a:r>
              <a:rPr lang="es-ES_tradnl" sz="1100" dirty="0" err="1">
                <a:latin typeface="Arial" panose="020B0604020202020204" pitchFamily="34" charset="0"/>
                <a:cs typeface="Arial" panose="020B0604020202020204" pitchFamily="34" charset="0"/>
              </a:rPr>
              <a:t>ómicos</a:t>
            </a:r>
            <a:r>
              <a:rPr lang="es-ES_tradnl" sz="1100" dirty="0">
                <a:latin typeface="Arial" panose="020B0604020202020204" pitchFamily="34" charset="0"/>
                <a:cs typeface="Arial" panose="020B0604020202020204" pitchFamily="34" charset="0"/>
              </a:rPr>
              <a:t> de los países en los que viven, las personas jóvenes aspiran a participar plenamente en la vida de la sociedad.</a:t>
            </a:r>
            <a:endParaRPr lang="es-ES" sz="1100" dirty="0">
              <a:latin typeface="Arial" panose="020B0604020202020204" pitchFamily="34" charset="0"/>
              <a:cs typeface="Arial" panose="020B0604020202020204" pitchFamily="34" charset="0"/>
            </a:endParaRPr>
          </a:p>
          <a:p>
            <a:pPr marL="0" indent="0" algn="just">
              <a:buNone/>
            </a:pPr>
            <a:r>
              <a:rPr lang="es-ES_tradnl" sz="1100" dirty="0">
                <a:latin typeface="Arial" panose="020B0604020202020204" pitchFamily="34" charset="0"/>
                <a:cs typeface="Arial" panose="020B0604020202020204" pitchFamily="34" charset="0"/>
              </a:rPr>
              <a:t>A medida que la juventud exige más oportunidades y soluciones más justas, equitativas y progresivas en sus sociedades, se necesita abordar con urgencia los desafíos a los que este sector poblacional se enfrenta (el acceso a la educación, la salud, el empleo y la igualdad de género…</a:t>
            </a:r>
            <a:r>
              <a:rPr lang="es-ES" sz="1100" dirty="0">
                <a:latin typeface="Arial" panose="020B0604020202020204" pitchFamily="34" charset="0"/>
                <a:cs typeface="Arial" panose="020B0604020202020204" pitchFamily="34" charset="0"/>
              </a:rPr>
              <a:t>).</a:t>
            </a:r>
          </a:p>
          <a:p>
            <a:pPr marL="0" indent="0" algn="just">
              <a:buNone/>
            </a:pPr>
            <a:r>
              <a:rPr lang="es-ES_tradnl" sz="1100" dirty="0">
                <a:latin typeface="Arial" panose="020B0604020202020204" pitchFamily="34" charset="0"/>
                <a:cs typeface="Arial" panose="020B0604020202020204" pitchFamily="34" charset="0"/>
              </a:rPr>
              <a:t>La Fundación Canaria de Juventud Ideo ha hecho suyo el objetivo primordial de la Agenda 2030 es la garantía de que "nadie se quede atrás". En la actualidad, hay 1.200 millones de jóvenes de 15 a 24 años, el 16% de la </a:t>
            </a:r>
            <a:r>
              <a:rPr lang="es-ES_tradnl" sz="1100" dirty="0" err="1">
                <a:latin typeface="Arial" panose="020B0604020202020204" pitchFamily="34" charset="0"/>
                <a:cs typeface="Arial" panose="020B0604020202020204" pitchFamily="34" charset="0"/>
              </a:rPr>
              <a:t>població</a:t>
            </a:r>
            <a:r>
              <a:rPr lang="pt-PT" sz="1100" dirty="0">
                <a:latin typeface="Arial" panose="020B0604020202020204" pitchFamily="34" charset="0"/>
                <a:cs typeface="Arial" panose="020B0604020202020204" pitchFamily="34" charset="0"/>
              </a:rPr>
              <a:t>n mundial.</a:t>
            </a:r>
            <a:r>
              <a:rPr lang="es-ES_tradnl" sz="1100" dirty="0">
                <a:latin typeface="Arial" panose="020B0604020202020204" pitchFamily="34" charset="0"/>
                <a:cs typeface="Arial" panose="020B0604020202020204" pitchFamily="34" charset="0"/>
              </a:rPr>
              <a:t> Para 2030, fecha límite para los Objetivos de Desarrollo Sostenible (ODS), se estima que la cantidad de jóvenes habrá aumentado en un 7%, llegando así a casi 1.300 millones. Los Objetivos de Desarrollo Sostenible están destinados a todas las naciones, todos los pueblos de todas las edades y todas las sociedades. </a:t>
            </a:r>
            <a:endParaRPr lang="es-ES_tradnl" sz="1100" dirty="0" smtClean="0">
              <a:latin typeface="Arial" panose="020B0604020202020204" pitchFamily="34" charset="0"/>
              <a:cs typeface="Arial" panose="020B0604020202020204" pitchFamily="34" charset="0"/>
            </a:endParaRPr>
          </a:p>
          <a:p>
            <a:pPr marL="0" indent="0" algn="just">
              <a:buNone/>
            </a:pPr>
            <a:r>
              <a:rPr lang="es-ES_tradnl" sz="1100" dirty="0">
                <a:latin typeface="Arial" panose="020B0604020202020204" pitchFamily="34" charset="0"/>
                <a:cs typeface="Arial" panose="020B0604020202020204" pitchFamily="34" charset="0"/>
              </a:rPr>
              <a:t>La naturaleza universal de la Agenda 2030 implica que las personas jóvenes deben ser considerados en todos los Objetivos y metas. Los y las jóvenes se mencionan específicamente en cuatro áreas: empleo juvenil, adolescentes, educación y deportes por la paz. Además, las personas jóvenes son reconocidas como agentes de cambio, encargadas de explotar su propio potencial y asegurar un mundo apropiado para las generaciones futuras. Si bien todos los Objetivos de Desarrollo Sostenible son críticos en el desarrollo de la juventud, las actuaciones en materia de educación y empleo son básicas de acuerdo al ú</a:t>
            </a:r>
            <a:r>
              <a:rPr lang="it-IT" sz="1100" dirty="0">
                <a:latin typeface="Arial" panose="020B0604020202020204" pitchFamily="34" charset="0"/>
                <a:cs typeface="Arial" panose="020B0604020202020204" pitchFamily="34" charset="0"/>
              </a:rPr>
              <a:t>ltimo </a:t>
            </a:r>
            <a:r>
              <a:rPr lang="es-ES_tradnl" sz="1100" dirty="0">
                <a:latin typeface="Arial" panose="020B0604020202020204" pitchFamily="34" charset="0"/>
                <a:cs typeface="Arial" panose="020B0604020202020204" pitchFamily="34" charset="0"/>
              </a:rPr>
              <a:t>“Informe Mundial de la Juventud”</a:t>
            </a:r>
            <a:r>
              <a:rPr lang="es-ES" sz="1100" dirty="0">
                <a:latin typeface="Arial" panose="020B0604020202020204" pitchFamily="34" charset="0"/>
                <a:cs typeface="Arial" panose="020B0604020202020204" pitchFamily="34" charset="0"/>
              </a:rPr>
              <a:t>. </a:t>
            </a:r>
          </a:p>
          <a:p>
            <a:pPr marL="0" indent="0" algn="just">
              <a:buNone/>
            </a:pPr>
            <a:endParaRPr lang="es-ES" sz="1100" dirty="0">
              <a:latin typeface="Arial" panose="020B0604020202020204" pitchFamily="34" charset="0"/>
              <a:cs typeface="Arial" panose="020B0604020202020204" pitchFamily="34" charset="0"/>
            </a:endParaRPr>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17745862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4758604" y="365125"/>
            <a:ext cx="2428804" cy="910041"/>
          </a:xfrm>
          <a:prstGeom prst="rect">
            <a:avLst/>
          </a:prstGeom>
        </p:spPr>
      </p:pic>
      <p:pic>
        <p:nvPicPr>
          <p:cNvPr id="1044" name="Picture 20" descr="Ver detalle de imagen relacionad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60022" y="3785668"/>
            <a:ext cx="1943100" cy="195946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pic>
        <p:nvPicPr>
          <p:cNvPr id="1048" name="Picture 24" descr="Ver las imágenes de orige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80219" y="3851129"/>
            <a:ext cx="2103120" cy="195946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7" name="AutoShape 30" descr="imagen"/>
          <p:cNvSpPr>
            <a:spLocks noChangeAspect="1" noChangeArrowheads="1"/>
          </p:cNvSpPr>
          <p:nvPr/>
        </p:nvSpPr>
        <p:spPr bwMode="auto">
          <a:xfrm>
            <a:off x="344401" y="-144464"/>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1036" name="Picture 12" descr="Ver las imágenes de origen"/>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60022" y="1690688"/>
            <a:ext cx="1962150" cy="19621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pic>
        <p:nvPicPr>
          <p:cNvPr id="1030" name="Picture 6" descr="Tamaño de Resultado de imágenes de Imagen ODS 10.: 206 x 206. Fuente: datosods.uniandes.edu.co"/>
          <p:cNvPicPr>
            <a:picLocks noGrp="1" noChangeAspect="1" noChangeArrowheads="1"/>
          </p:cNvPicPr>
          <p:nvPr>
            <p:ph idx="1"/>
          </p:nvPr>
        </p:nvPicPr>
        <p:blipFill>
          <a:blip r:embed="rId6">
            <a:extLst>
              <a:ext uri="{28A0092B-C50C-407E-A947-70E740481C1C}">
                <a14:useLocalDpi xmlns:a14="http://schemas.microsoft.com/office/drawing/2010/main" val="0"/>
              </a:ext>
            </a:extLst>
          </a:blip>
          <a:srcRect/>
          <a:stretch>
            <a:fillRect/>
          </a:stretch>
        </p:blipFill>
        <p:spPr bwMode="auto">
          <a:xfrm>
            <a:off x="4538749" y="2398136"/>
            <a:ext cx="2548905" cy="265868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5" name="AutoShape 4" descr="imagen"/>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pic>
        <p:nvPicPr>
          <p:cNvPr id="6" name="Imagen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80219" y="1724718"/>
            <a:ext cx="2103120" cy="202692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9450186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487978"/>
            <a:ext cx="10515600" cy="4688985"/>
          </a:xfrm>
        </p:spPr>
        <p:txBody>
          <a:bodyPr>
            <a:normAutofit/>
          </a:bodyPr>
          <a:lstStyle/>
          <a:p>
            <a:pPr marL="0" indent="0" algn="just">
              <a:buNone/>
            </a:pPr>
            <a:endParaRPr lang="es-ES_tradnl" sz="1100" dirty="0" smtClean="0">
              <a:latin typeface="Arial" panose="020B0604020202020204" pitchFamily="34" charset="0"/>
              <a:cs typeface="Arial" panose="020B0604020202020204" pitchFamily="34" charset="0"/>
            </a:endParaRPr>
          </a:p>
          <a:p>
            <a:pPr marL="0" indent="0" algn="just">
              <a:buNone/>
            </a:pPr>
            <a:r>
              <a:rPr lang="es-ES_tradnl" sz="1100" dirty="0" smtClean="0">
                <a:latin typeface="Arial" panose="020B0604020202020204" pitchFamily="34" charset="0"/>
                <a:cs typeface="Arial" panose="020B0604020202020204" pitchFamily="34" charset="0"/>
              </a:rPr>
              <a:t>Las </a:t>
            </a:r>
            <a:r>
              <a:rPr lang="es-ES_tradnl" sz="1100" dirty="0">
                <a:latin typeface="Arial" panose="020B0604020202020204" pitchFamily="34" charset="0"/>
                <a:cs typeface="Arial" panose="020B0604020202020204" pitchFamily="34" charset="0"/>
              </a:rPr>
              <a:t>personas jóvenes de todos los países son a la vez un importante recurso humano para el desarrollo y agentes decisivos del cambio social, el desarrollo económico y la </a:t>
            </a:r>
            <a:r>
              <a:rPr lang="es-ES_tradnl" sz="1100" dirty="0" err="1">
                <a:latin typeface="Arial" panose="020B0604020202020204" pitchFamily="34" charset="0"/>
                <a:cs typeface="Arial" panose="020B0604020202020204" pitchFamily="34" charset="0"/>
              </a:rPr>
              <a:t>innovació</a:t>
            </a:r>
            <a:r>
              <a:rPr lang="it-IT" sz="1100" dirty="0">
                <a:latin typeface="Arial" panose="020B0604020202020204" pitchFamily="34" charset="0"/>
                <a:cs typeface="Arial" panose="020B0604020202020204" pitchFamily="34" charset="0"/>
              </a:rPr>
              <a:t>n tecnol</a:t>
            </a:r>
            <a:r>
              <a:rPr lang="es-ES_tradnl" sz="1100" dirty="0" err="1">
                <a:latin typeface="Arial" panose="020B0604020202020204" pitchFamily="34" charset="0"/>
                <a:cs typeface="Arial" panose="020B0604020202020204" pitchFamily="34" charset="0"/>
              </a:rPr>
              <a:t>ógica</a:t>
            </a:r>
            <a:r>
              <a:rPr lang="es-ES_tradnl" sz="1100" dirty="0">
                <a:latin typeface="Arial" panose="020B0604020202020204" pitchFamily="34" charset="0"/>
                <a:cs typeface="Arial" panose="020B0604020202020204" pitchFamily="34" charset="0"/>
              </a:rPr>
              <a:t>. Su imaginación, sus ideales, su energía y su visión son imprescindibles para el desarrollo continuado de las sociedades de que forman parte. Así pues, es esencial que se imparta nuevo ímpetu a la concepción y la </a:t>
            </a:r>
            <a:r>
              <a:rPr lang="es-ES_tradnl" sz="1100" dirty="0" err="1">
                <a:latin typeface="Arial" panose="020B0604020202020204" pitchFamily="34" charset="0"/>
                <a:cs typeface="Arial" panose="020B0604020202020204" pitchFamily="34" charset="0"/>
              </a:rPr>
              <a:t>ejecució</a:t>
            </a:r>
            <a:r>
              <a:rPr lang="nl-NL" sz="1100" dirty="0">
                <a:latin typeface="Arial" panose="020B0604020202020204" pitchFamily="34" charset="0"/>
                <a:cs typeface="Arial" panose="020B0604020202020204" pitchFamily="34" charset="0"/>
              </a:rPr>
              <a:t>n de pol</a:t>
            </a:r>
            <a:r>
              <a:rPr lang="es-ES_tradnl" sz="1100" dirty="0" err="1">
                <a:latin typeface="Arial" panose="020B0604020202020204" pitchFamily="34" charset="0"/>
                <a:cs typeface="Arial" panose="020B0604020202020204" pitchFamily="34" charset="0"/>
              </a:rPr>
              <a:t>íticas</a:t>
            </a:r>
            <a:r>
              <a:rPr lang="es-ES_tradnl" sz="1100" dirty="0">
                <a:latin typeface="Arial" panose="020B0604020202020204" pitchFamily="34" charset="0"/>
                <a:cs typeface="Arial" panose="020B0604020202020204" pitchFamily="34" charset="0"/>
              </a:rPr>
              <a:t> y programas para los y las jóvenes en todos los niveles. Las formas en que se encaren en las políticas los desafíos y las posibilidades de la juventud influirán en las condiciones sociales y económicas actuales y en el bienestar y los medios de vida de las generaciones venideras.</a:t>
            </a:r>
            <a:endParaRPr lang="es-ES" sz="1100" dirty="0">
              <a:latin typeface="Arial" panose="020B0604020202020204" pitchFamily="34" charset="0"/>
              <a:cs typeface="Arial" panose="020B0604020202020204" pitchFamily="34" charset="0"/>
            </a:endParaRPr>
          </a:p>
          <a:p>
            <a:pPr marL="0" indent="0" algn="just">
              <a:buNone/>
            </a:pPr>
            <a:endParaRPr lang="es-ES_tradnl" sz="1100" dirty="0" smtClean="0">
              <a:latin typeface="Arial" panose="020B0604020202020204" pitchFamily="34" charset="0"/>
              <a:cs typeface="Arial" panose="020B0604020202020204" pitchFamily="34" charset="0"/>
            </a:endParaRPr>
          </a:p>
          <a:p>
            <a:pPr marL="0" indent="0" algn="just">
              <a:buNone/>
            </a:pPr>
            <a:r>
              <a:rPr lang="es-ES_tradnl" sz="1100" dirty="0" smtClean="0">
                <a:latin typeface="Arial" panose="020B0604020202020204" pitchFamily="34" charset="0"/>
                <a:cs typeface="Arial" panose="020B0604020202020204" pitchFamily="34" charset="0"/>
              </a:rPr>
              <a:t>Desde </a:t>
            </a:r>
            <a:r>
              <a:rPr lang="es-ES_tradnl" sz="1100" dirty="0">
                <a:latin typeface="Arial" panose="020B0604020202020204" pitchFamily="34" charset="0"/>
                <a:cs typeface="Arial" panose="020B0604020202020204" pitchFamily="34" charset="0"/>
              </a:rPr>
              <a:t>la Fundación Canaria de Juventud Ideo, creemos que el Área de juventud de la misma, es una herramienta fundamental y útil al servicio de la juventud de Canarias. La Fundación tiene, entre otras funciones, el fomento, promoción y apoyo de actividades, acciones y programas, destinados a la población infantil y juvenil de Canarias en aras de favorecer el desarrollo integral del individuo, eliminando, en lo posible, los obstáculos con los que se encuentren, y en particular, llevar a efectos las acciones en materias infantiles y juveniles definidas por la Consejería competente en materia de Menor y Juventud, y en especial, por la o las Direcciones Generales del Menor y de Juventud".</a:t>
            </a:r>
            <a:endParaRPr lang="es-ES" sz="1100" dirty="0">
              <a:latin typeface="Arial" panose="020B0604020202020204" pitchFamily="34" charset="0"/>
              <a:cs typeface="Arial" panose="020B0604020202020204" pitchFamily="34" charset="0"/>
            </a:endParaRPr>
          </a:p>
          <a:p>
            <a:pPr marL="0" indent="0" algn="just">
              <a:buNone/>
            </a:pPr>
            <a:endParaRPr lang="es-ES_tradnl" sz="1100" dirty="0" smtClean="0">
              <a:latin typeface="Arial" panose="020B0604020202020204" pitchFamily="34" charset="0"/>
              <a:cs typeface="Arial" panose="020B0604020202020204" pitchFamily="34" charset="0"/>
            </a:endParaRPr>
          </a:p>
          <a:p>
            <a:pPr marL="0" indent="0" algn="just">
              <a:buNone/>
            </a:pPr>
            <a:r>
              <a:rPr lang="es-ES_tradnl" sz="1100" dirty="0" smtClean="0">
                <a:latin typeface="Arial" panose="020B0604020202020204" pitchFamily="34" charset="0"/>
                <a:cs typeface="Arial" panose="020B0604020202020204" pitchFamily="34" charset="0"/>
              </a:rPr>
              <a:t>Es </a:t>
            </a:r>
            <a:r>
              <a:rPr lang="es-ES_tradnl" sz="1100" dirty="0">
                <a:latin typeface="Arial" panose="020B0604020202020204" pitchFamily="34" charset="0"/>
                <a:cs typeface="Arial" panose="020B0604020202020204" pitchFamily="34" charset="0"/>
              </a:rPr>
              <a:t>por ello, por lo que, sintiéndonos bajo el paraguas de la Dirección General, hacemos referencia a los ejes fundamentales que permearán la </a:t>
            </a:r>
            <a:r>
              <a:rPr lang="es-ES_tradnl" sz="1100" dirty="0" err="1">
                <a:latin typeface="Arial" panose="020B0604020202020204" pitchFamily="34" charset="0"/>
                <a:cs typeface="Arial" panose="020B0604020202020204" pitchFamily="34" charset="0"/>
              </a:rPr>
              <a:t>misió</a:t>
            </a:r>
            <a:r>
              <a:rPr lang="en-US" sz="1100" dirty="0">
                <a:latin typeface="Arial" panose="020B0604020202020204" pitchFamily="34" charset="0"/>
                <a:cs typeface="Arial" panose="020B0604020202020204" pitchFamily="34" charset="0"/>
              </a:rPr>
              <a:t>n, </a:t>
            </a:r>
            <a:r>
              <a:rPr lang="en-US" sz="1100" dirty="0" err="1">
                <a:latin typeface="Arial" panose="020B0604020202020204" pitchFamily="34" charset="0"/>
                <a:cs typeface="Arial" panose="020B0604020202020204" pitchFamily="34" charset="0"/>
              </a:rPr>
              <a:t>visi</a:t>
            </a:r>
            <a:r>
              <a:rPr lang="es-ES_tradnl" sz="1100" dirty="0" err="1">
                <a:latin typeface="Arial" panose="020B0604020202020204" pitchFamily="34" charset="0"/>
                <a:cs typeface="Arial" panose="020B0604020202020204" pitchFamily="34" charset="0"/>
              </a:rPr>
              <a:t>ón</a:t>
            </a:r>
            <a:r>
              <a:rPr lang="es-ES_tradnl" sz="1100" dirty="0">
                <a:latin typeface="Arial" panose="020B0604020202020204" pitchFamily="34" charset="0"/>
                <a:cs typeface="Arial" panose="020B0604020202020204" pitchFamily="34" charset="0"/>
              </a:rPr>
              <a:t> y valores de todas las actividades a realizar, apoyar o difundir, inspiradas en la consejería de la formamos parte. </a:t>
            </a:r>
            <a:endParaRPr lang="es-ES" sz="1100" dirty="0">
              <a:latin typeface="Arial" panose="020B0604020202020204" pitchFamily="34" charset="0"/>
              <a:cs typeface="Arial" panose="020B0604020202020204" pitchFamily="34" charset="0"/>
            </a:endParaRPr>
          </a:p>
          <a:p>
            <a:pPr marL="0" indent="0" algn="just">
              <a:buNone/>
            </a:pPr>
            <a:r>
              <a:rPr lang="es-ES_tradnl" sz="1100" dirty="0" smtClean="0">
                <a:latin typeface="Arial" panose="020B0604020202020204" pitchFamily="34" charset="0"/>
                <a:cs typeface="Arial" panose="020B0604020202020204" pitchFamily="34" charset="0"/>
              </a:rPr>
              <a:t>Como </a:t>
            </a:r>
            <a:r>
              <a:rPr lang="es-ES_tradnl" sz="1100" dirty="0">
                <a:latin typeface="Arial" panose="020B0604020202020204" pitchFamily="34" charset="0"/>
                <a:cs typeface="Arial" panose="020B0604020202020204" pitchFamily="34" charset="0"/>
              </a:rPr>
              <a:t>no puede ser de otra manera, desde la Fundación Canaria de Juventud Ideo, nos </a:t>
            </a:r>
            <a:r>
              <a:rPr lang="es-ES_tradnl" sz="1100" dirty="0" smtClean="0">
                <a:latin typeface="Arial" panose="020B0604020202020204" pitchFamily="34" charset="0"/>
                <a:cs typeface="Arial" panose="020B0604020202020204" pitchFamily="34" charset="0"/>
              </a:rPr>
              <a:t>hacemos </a:t>
            </a:r>
            <a:r>
              <a:rPr lang="es-ES_tradnl" sz="1100" dirty="0">
                <a:latin typeface="Arial" panose="020B0604020202020204" pitchFamily="34" charset="0"/>
                <a:cs typeface="Arial" panose="020B0604020202020204" pitchFamily="34" charset="0"/>
              </a:rPr>
              <a:t>eco de los valores que inspirarán las políticas de juventud y todas las actuaciones que se impulsen, propongan, apoyen o se desarrollen desde la Dirección </a:t>
            </a:r>
            <a:r>
              <a:rPr lang="es-ES_tradnl" sz="1100" dirty="0" smtClean="0">
                <a:latin typeface="Arial" panose="020B0604020202020204" pitchFamily="34" charset="0"/>
                <a:cs typeface="Arial" panose="020B0604020202020204" pitchFamily="34" charset="0"/>
              </a:rPr>
              <a:t>General </a:t>
            </a:r>
            <a:r>
              <a:rPr lang="es-ES_tradnl" sz="1100" dirty="0">
                <a:latin typeface="Arial" panose="020B0604020202020204" pitchFamily="34" charset="0"/>
                <a:cs typeface="Arial" panose="020B0604020202020204" pitchFamily="34" charset="0"/>
              </a:rPr>
              <a:t>de </a:t>
            </a:r>
            <a:r>
              <a:rPr lang="es-ES_tradnl" sz="1100" dirty="0" smtClean="0">
                <a:latin typeface="Arial" panose="020B0604020202020204" pitchFamily="34" charset="0"/>
                <a:cs typeface="Arial" panose="020B0604020202020204" pitchFamily="34" charset="0"/>
              </a:rPr>
              <a:t>Juventud.</a:t>
            </a:r>
            <a:endParaRPr lang="es-ES" sz="1100" dirty="0">
              <a:latin typeface="Arial" panose="020B0604020202020204" pitchFamily="34" charset="0"/>
              <a:cs typeface="Arial" panose="020B0604020202020204" pitchFamily="34" charset="0"/>
            </a:endParaRPr>
          </a:p>
        </p:txBody>
      </p:sp>
      <p:pic>
        <p:nvPicPr>
          <p:cNvPr id="4" name="Imagen 3"/>
          <p:cNvPicPr>
            <a:picLocks noChangeAspect="1"/>
          </p:cNvPicPr>
          <p:nvPr/>
        </p:nvPicPr>
        <p:blipFill>
          <a:blip r:embed="rId2"/>
          <a:stretch>
            <a:fillRect/>
          </a:stretch>
        </p:blipFill>
        <p:spPr>
          <a:xfrm>
            <a:off x="4758604" y="365125"/>
            <a:ext cx="2428804" cy="910041"/>
          </a:xfrm>
          <a:prstGeom prst="rect">
            <a:avLst/>
          </a:prstGeom>
        </p:spPr>
      </p:pic>
    </p:spTree>
    <p:extLst>
      <p:ext uri="{BB962C8B-B14F-4D97-AF65-F5344CB8AC3E}">
        <p14:creationId xmlns:p14="http://schemas.microsoft.com/office/powerpoint/2010/main" val="23120708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2261063"/>
            <a:ext cx="10515600" cy="4539356"/>
          </a:xfrm>
        </p:spPr>
        <p:txBody>
          <a:bodyPr>
            <a:normAutofit/>
          </a:bodyPr>
          <a:lstStyle/>
          <a:p>
            <a:pPr marL="0" indent="0" algn="just">
              <a:buNone/>
            </a:pPr>
            <a:r>
              <a:rPr lang="es-ES" sz="1100" dirty="0" smtClean="0">
                <a:latin typeface="Arial" panose="020B0604020202020204" pitchFamily="34" charset="0"/>
                <a:cs typeface="Arial" panose="020B0604020202020204" pitchFamily="34" charset="0"/>
              </a:rPr>
              <a:t>                                 </a:t>
            </a:r>
            <a:endParaRPr lang="es-ES" sz="1100" dirty="0">
              <a:latin typeface="Arial" panose="020B0604020202020204" pitchFamily="34" charset="0"/>
              <a:cs typeface="Arial" panose="020B0604020202020204" pitchFamily="34" charset="0"/>
            </a:endParaRPr>
          </a:p>
        </p:txBody>
      </p:sp>
      <p:pic>
        <p:nvPicPr>
          <p:cNvPr id="5" name="Imagen 4"/>
          <p:cNvPicPr>
            <a:picLocks noChangeAspect="1"/>
          </p:cNvPicPr>
          <p:nvPr/>
        </p:nvPicPr>
        <p:blipFill>
          <a:blip r:embed="rId2"/>
          <a:stretch>
            <a:fillRect/>
          </a:stretch>
        </p:blipFill>
        <p:spPr>
          <a:xfrm>
            <a:off x="4758604" y="365125"/>
            <a:ext cx="2428804" cy="910041"/>
          </a:xfrm>
          <a:prstGeom prst="rect">
            <a:avLst/>
          </a:prstGeom>
        </p:spPr>
      </p:pic>
      <p:sp>
        <p:nvSpPr>
          <p:cNvPr id="4" name="Rectángulo redondeado 3"/>
          <p:cNvSpPr/>
          <p:nvPr/>
        </p:nvSpPr>
        <p:spPr>
          <a:xfrm>
            <a:off x="838200" y="1338349"/>
            <a:ext cx="10515600" cy="1180406"/>
          </a:xfrm>
          <a:prstGeom prst="roundRect">
            <a:avLst/>
          </a:prstGeom>
          <a:solidFill>
            <a:schemeClr val="accent4">
              <a:lumMod val="20000"/>
              <a:lumOff val="80000"/>
            </a:schemeClr>
          </a:solidFill>
        </p:spPr>
        <p:style>
          <a:lnRef idx="2">
            <a:schemeClr val="accent4"/>
          </a:lnRef>
          <a:fillRef idx="1">
            <a:schemeClr val="lt1"/>
          </a:fillRef>
          <a:effectRef idx="0">
            <a:schemeClr val="accent4"/>
          </a:effectRef>
          <a:fontRef idx="minor">
            <a:schemeClr val="dk1"/>
          </a:fontRef>
        </p:style>
        <p:txBody>
          <a:bodyPr rtlCol="0" anchor="ctr"/>
          <a:lstStyle/>
          <a:p>
            <a:pPr algn="just"/>
            <a:r>
              <a:rPr lang="es-ES" sz="1100" b="1" dirty="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INCLUSIÓN.</a:t>
            </a:r>
            <a:r>
              <a:rPr lang="es-ES" sz="1100" dirty="0" smtClean="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s-ES" sz="1100"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Lucha contra la pobreza, la precariedad y la desigualdad por razones socioeconómicas en todas las políticas públicas que afecten a las personas jóvenes (educación, empleo, vivienda, bienestar social…), promoviendo su inclusión social y la superación de las situaciones de vulnerabilidad y riesgo de exclusión social en que se encuentren</a:t>
            </a:r>
          </a:p>
        </p:txBody>
      </p:sp>
      <p:sp>
        <p:nvSpPr>
          <p:cNvPr id="8" name="CuadroTexto 7"/>
          <p:cNvSpPr txBox="1"/>
          <p:nvPr/>
        </p:nvSpPr>
        <p:spPr>
          <a:xfrm>
            <a:off x="939338" y="2585258"/>
            <a:ext cx="1496291" cy="369332"/>
          </a:xfrm>
          <a:prstGeom prst="rect">
            <a:avLst/>
          </a:prstGeom>
          <a:noFill/>
        </p:spPr>
        <p:txBody>
          <a:bodyPr wrap="square" rtlCol="0">
            <a:spAutoFit/>
          </a:bodyPr>
          <a:lstStyle/>
          <a:p>
            <a:endParaRPr lang="es-ES" dirty="0"/>
          </a:p>
        </p:txBody>
      </p:sp>
      <p:sp>
        <p:nvSpPr>
          <p:cNvPr id="12" name="Rectángulo redondeado 11"/>
          <p:cNvSpPr/>
          <p:nvPr/>
        </p:nvSpPr>
        <p:spPr>
          <a:xfrm>
            <a:off x="939338" y="2734887"/>
            <a:ext cx="5145578" cy="1753985"/>
          </a:xfrm>
          <a:prstGeom prst="roundRect">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_tradnl" sz="1100" b="1" dirty="0">
                <a:solidFill>
                  <a:schemeClr val="tx1"/>
                </a:solidFill>
                <a:latin typeface="Arial" panose="020B0604020202020204" pitchFamily="34" charset="0"/>
                <a:cs typeface="Arial" panose="020B0604020202020204" pitchFamily="34" charset="0"/>
              </a:rPr>
              <a:t>Igualdad.</a:t>
            </a:r>
            <a:r>
              <a:rPr lang="es-ES_tradnl" sz="1100" dirty="0">
                <a:solidFill>
                  <a:schemeClr val="tx1"/>
                </a:solidFill>
                <a:latin typeface="Arial" panose="020B0604020202020204" pitchFamily="34" charset="0"/>
                <a:cs typeface="Arial" panose="020B0604020202020204" pitchFamily="34" charset="0"/>
              </a:rPr>
              <a:t> Fomento de valores igualitarios y lucha contra las desigualdades entre hombres y mujeres jóvenes. Contemplar y promover la perspectiva de género en las políticas de juventud y en todas las actuaciones que de ellas se deriven.</a:t>
            </a:r>
            <a:endParaRPr lang="es-ES" sz="1100" dirty="0">
              <a:solidFill>
                <a:schemeClr val="tx1"/>
              </a:solidFill>
              <a:latin typeface="Arial" panose="020B0604020202020204" pitchFamily="34" charset="0"/>
              <a:cs typeface="Arial" panose="020B0604020202020204" pitchFamily="34" charset="0"/>
            </a:endParaRPr>
          </a:p>
          <a:p>
            <a:r>
              <a:rPr lang="es-ES_tradnl" dirty="0"/>
              <a:t> </a:t>
            </a:r>
            <a:endParaRPr lang="es-ES" dirty="0"/>
          </a:p>
        </p:txBody>
      </p:sp>
      <p:sp>
        <p:nvSpPr>
          <p:cNvPr id="13" name="Rectángulo redondeado 12"/>
          <p:cNvSpPr/>
          <p:nvPr/>
        </p:nvSpPr>
        <p:spPr>
          <a:xfrm>
            <a:off x="6309361" y="2734887"/>
            <a:ext cx="5044440" cy="3325091"/>
          </a:xfrm>
          <a:prstGeom prst="round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endParaRPr lang="es-ES" sz="1100" dirty="0">
              <a:solidFill>
                <a:schemeClr val="tx1"/>
              </a:solidFill>
              <a:latin typeface="Arial" panose="020B0604020202020204" pitchFamily="34" charset="0"/>
              <a:cs typeface="Arial" panose="020B0604020202020204" pitchFamily="34" charset="0"/>
            </a:endParaRPr>
          </a:p>
          <a:p>
            <a:pPr algn="just" fontAlgn="base"/>
            <a:endParaRPr lang="es-ES" sz="1100" dirty="0" smtClean="0">
              <a:solidFill>
                <a:schemeClr val="tx1"/>
              </a:solidFill>
              <a:latin typeface="Arial" panose="020B0604020202020204" pitchFamily="34" charset="0"/>
              <a:cs typeface="Arial" panose="020B0604020202020204" pitchFamily="34" charset="0"/>
            </a:endParaRPr>
          </a:p>
          <a:p>
            <a:pPr algn="just" fontAlgn="base"/>
            <a:endParaRPr lang="es-ES" sz="1100" dirty="0">
              <a:solidFill>
                <a:schemeClr val="tx1"/>
              </a:solidFill>
              <a:latin typeface="Arial" panose="020B0604020202020204" pitchFamily="34" charset="0"/>
              <a:cs typeface="Arial" panose="020B0604020202020204" pitchFamily="34" charset="0"/>
            </a:endParaRPr>
          </a:p>
          <a:p>
            <a:pPr algn="just" fontAlgn="base"/>
            <a:endParaRPr lang="es-ES" sz="1100" dirty="0" smtClean="0">
              <a:solidFill>
                <a:schemeClr val="tx1"/>
              </a:solidFill>
              <a:latin typeface="Arial" panose="020B0604020202020204" pitchFamily="34" charset="0"/>
              <a:cs typeface="Arial" panose="020B0604020202020204" pitchFamily="34" charset="0"/>
            </a:endParaRPr>
          </a:p>
          <a:p>
            <a:pPr algn="just" fontAlgn="base"/>
            <a:endParaRPr lang="es-ES" sz="1100" dirty="0">
              <a:solidFill>
                <a:schemeClr val="tx1"/>
              </a:solidFill>
              <a:latin typeface="Arial" panose="020B0604020202020204" pitchFamily="34" charset="0"/>
              <a:cs typeface="Arial" panose="020B0604020202020204" pitchFamily="34" charset="0"/>
            </a:endParaRPr>
          </a:p>
          <a:p>
            <a:pPr algn="just" fontAlgn="base"/>
            <a:r>
              <a:rPr lang="es-ES" sz="1100" dirty="0" smtClean="0"/>
              <a:t>s </a:t>
            </a:r>
            <a:r>
              <a:rPr lang="es-ES" sz="1100" dirty="0"/>
              <a:t>canarias.</a:t>
            </a:r>
            <a:endParaRPr lang="es-ES" sz="1100" dirty="0" smtClean="0">
              <a:solidFill>
                <a:schemeClr val="tx1"/>
              </a:solidFill>
              <a:latin typeface="Arial" panose="020B0604020202020204" pitchFamily="34" charset="0"/>
              <a:cs typeface="Arial" panose="020B0604020202020204" pitchFamily="34" charset="0"/>
            </a:endParaRPr>
          </a:p>
          <a:p>
            <a:pPr algn="just" fontAlgn="base"/>
            <a:endParaRPr lang="es-ES" sz="1100" dirty="0" smtClean="0">
              <a:solidFill>
                <a:schemeClr val="tx1"/>
              </a:solidFill>
              <a:latin typeface="Arial" panose="020B0604020202020204" pitchFamily="34" charset="0"/>
              <a:cs typeface="Arial" panose="020B0604020202020204" pitchFamily="34" charset="0"/>
            </a:endParaRPr>
          </a:p>
          <a:p>
            <a:pPr algn="just" fontAlgn="base"/>
            <a:endParaRPr lang="es-ES" sz="1100" dirty="0">
              <a:solidFill>
                <a:schemeClr val="tx1"/>
              </a:solidFill>
              <a:latin typeface="Arial" panose="020B0604020202020204" pitchFamily="34" charset="0"/>
              <a:cs typeface="Arial" panose="020B0604020202020204" pitchFamily="34" charset="0"/>
            </a:endParaRPr>
          </a:p>
          <a:p>
            <a:pPr algn="just" fontAlgn="base"/>
            <a:endParaRPr lang="es-ES" sz="1100" dirty="0" smtClean="0">
              <a:solidFill>
                <a:schemeClr val="tx1"/>
              </a:solidFill>
              <a:latin typeface="Arial" panose="020B0604020202020204" pitchFamily="34" charset="0"/>
              <a:cs typeface="Arial" panose="020B0604020202020204" pitchFamily="34" charset="0"/>
            </a:endParaRPr>
          </a:p>
          <a:p>
            <a:pPr algn="just" fontAlgn="base"/>
            <a:endParaRPr lang="es-ES" sz="1100" dirty="0">
              <a:solidFill>
                <a:schemeClr val="tx1"/>
              </a:solidFill>
              <a:latin typeface="Arial" panose="020B0604020202020204" pitchFamily="34" charset="0"/>
              <a:cs typeface="Arial" panose="020B0604020202020204" pitchFamily="34" charset="0"/>
            </a:endParaRPr>
          </a:p>
          <a:p>
            <a:pPr algn="just" fontAlgn="base"/>
            <a:r>
              <a:rPr lang="es-ES" sz="1100" dirty="0" smtClean="0">
                <a:solidFill>
                  <a:schemeClr val="tx1"/>
                </a:solidFill>
                <a:latin typeface="Arial" panose="020B0604020202020204" pitchFamily="34" charset="0"/>
                <a:cs typeface="Arial" panose="020B0604020202020204" pitchFamily="34" charset="0"/>
              </a:rPr>
              <a:t>-Generar programas y acciones igualitarias.</a:t>
            </a:r>
          </a:p>
          <a:p>
            <a:pPr algn="just" fontAlgn="base"/>
            <a:r>
              <a:rPr lang="es-ES" sz="1100" dirty="0" smtClean="0">
                <a:solidFill>
                  <a:schemeClr val="tx1"/>
                </a:solidFill>
                <a:latin typeface="Arial" panose="020B0604020202020204" pitchFamily="34" charset="0"/>
                <a:cs typeface="Arial" panose="020B0604020202020204" pitchFamily="34" charset="0"/>
              </a:rPr>
              <a:t>-</a:t>
            </a:r>
            <a:r>
              <a:rPr lang="es-ES" sz="1100" dirty="0">
                <a:solidFill>
                  <a:schemeClr val="tx1"/>
                </a:solidFill>
                <a:latin typeface="Arial" panose="020B0604020202020204" pitchFamily="34" charset="0"/>
                <a:cs typeface="Arial" panose="020B0604020202020204" pitchFamily="34" charset="0"/>
              </a:rPr>
              <a:t>R</a:t>
            </a:r>
            <a:r>
              <a:rPr lang="es-ES" sz="1100" dirty="0" smtClean="0">
                <a:solidFill>
                  <a:schemeClr val="tx1"/>
                </a:solidFill>
                <a:latin typeface="Arial" panose="020B0604020202020204" pitchFamily="34" charset="0"/>
                <a:cs typeface="Arial" panose="020B0604020202020204" pitchFamily="34" charset="0"/>
              </a:rPr>
              <a:t>ealización </a:t>
            </a:r>
            <a:r>
              <a:rPr lang="es-ES" sz="1100" dirty="0">
                <a:solidFill>
                  <a:schemeClr val="tx1"/>
                </a:solidFill>
                <a:latin typeface="Arial" panose="020B0604020202020204" pitchFamily="34" charset="0"/>
                <a:cs typeface="Arial" panose="020B0604020202020204" pitchFamily="34" charset="0"/>
              </a:rPr>
              <a:t>del </a:t>
            </a:r>
            <a:r>
              <a:rPr lang="es-ES" sz="1100" dirty="0" smtClean="0">
                <a:solidFill>
                  <a:schemeClr val="tx1"/>
                </a:solidFill>
                <a:latin typeface="Arial" panose="020B0604020202020204" pitchFamily="34" charset="0"/>
                <a:cs typeface="Arial" panose="020B0604020202020204" pitchFamily="34" charset="0"/>
              </a:rPr>
              <a:t>Evento participativo</a:t>
            </a:r>
            <a:r>
              <a:rPr lang="es-ES" sz="1100" dirty="0">
                <a:solidFill>
                  <a:schemeClr val="tx1"/>
                </a:solidFill>
                <a:latin typeface="Arial" panose="020B0604020202020204" pitchFamily="34" charset="0"/>
                <a:cs typeface="Arial" panose="020B0604020202020204" pitchFamily="34" charset="0"/>
              </a:rPr>
              <a:t> </a:t>
            </a:r>
            <a:r>
              <a:rPr lang="es-ES_tradnl" sz="1100" dirty="0" smtClean="0">
                <a:solidFill>
                  <a:schemeClr val="tx1"/>
                </a:solidFill>
                <a:latin typeface="Arial" panose="020B0604020202020204" pitchFamily="34" charset="0"/>
                <a:cs typeface="Arial" panose="020B0604020202020204" pitchFamily="34" charset="0"/>
              </a:rPr>
              <a:t>"IGUALDAD E INTERSECCIONALIDAD", a fin de promover </a:t>
            </a:r>
            <a:r>
              <a:rPr lang="es-ES" sz="1100" dirty="0" smtClean="0">
                <a:solidFill>
                  <a:schemeClr val="tx1"/>
                </a:solidFill>
                <a:latin typeface="Arial" panose="020B0604020202020204" pitchFamily="34" charset="0"/>
                <a:cs typeface="Arial" panose="020B0604020202020204" pitchFamily="34" charset="0"/>
              </a:rPr>
              <a:t>entre </a:t>
            </a:r>
            <a:r>
              <a:rPr lang="es-ES" sz="1100" dirty="0">
                <a:solidFill>
                  <a:schemeClr val="tx1"/>
                </a:solidFill>
                <a:latin typeface="Arial" panose="020B0604020202020204" pitchFamily="34" charset="0"/>
                <a:cs typeface="Arial" panose="020B0604020202020204" pitchFamily="34" charset="0"/>
              </a:rPr>
              <a:t>las personas participantes, la Igualdad de trato y de </a:t>
            </a:r>
            <a:r>
              <a:rPr lang="es-ES" sz="1100" dirty="0" smtClean="0">
                <a:solidFill>
                  <a:schemeClr val="tx1"/>
                </a:solidFill>
                <a:latin typeface="Arial" panose="020B0604020202020204" pitchFamily="34" charset="0"/>
                <a:cs typeface="Arial" panose="020B0604020202020204" pitchFamily="34" charset="0"/>
              </a:rPr>
              <a:t>oportunidades. </a:t>
            </a:r>
          </a:p>
          <a:p>
            <a:pPr algn="just" fontAlgn="base"/>
            <a:r>
              <a:rPr lang="es-ES" sz="1100" dirty="0" smtClean="0">
                <a:solidFill>
                  <a:schemeClr val="tx1"/>
                </a:solidFill>
                <a:latin typeface="Arial" panose="020B0604020202020204" pitchFamily="34" charset="0"/>
                <a:cs typeface="Arial" panose="020B0604020202020204" pitchFamily="34" charset="0"/>
              </a:rPr>
              <a:t>El </a:t>
            </a:r>
            <a:r>
              <a:rPr lang="es-ES" sz="1100" dirty="0">
                <a:solidFill>
                  <a:schemeClr val="tx1"/>
                </a:solidFill>
                <a:latin typeface="Arial" panose="020B0604020202020204" pitchFamily="34" charset="0"/>
                <a:cs typeface="Arial" panose="020B0604020202020204" pitchFamily="34" charset="0"/>
              </a:rPr>
              <a:t>Prevenir las violencias, el acoso y la discriminación. </a:t>
            </a:r>
            <a:r>
              <a:rPr lang="es-ES" sz="1100" dirty="0" smtClean="0">
                <a:solidFill>
                  <a:schemeClr val="tx1"/>
                </a:solidFill>
                <a:latin typeface="Arial" panose="020B0604020202020204" pitchFamily="34" charset="0"/>
                <a:cs typeface="Arial" panose="020B0604020202020204" pitchFamily="34" charset="0"/>
              </a:rPr>
              <a:t>Terminar </a:t>
            </a:r>
            <a:r>
              <a:rPr lang="es-ES" sz="1100" dirty="0">
                <a:solidFill>
                  <a:schemeClr val="tx1"/>
                </a:solidFill>
                <a:latin typeface="Arial" panose="020B0604020202020204" pitchFamily="34" charset="0"/>
                <a:cs typeface="Arial" panose="020B0604020202020204" pitchFamily="34" charset="0"/>
              </a:rPr>
              <a:t>con los prejuicios y estereotipos en torno a la diversidad de género y afectivo sexual. </a:t>
            </a:r>
            <a:endParaRPr lang="es-ES" sz="1100" dirty="0" smtClean="0">
              <a:solidFill>
                <a:schemeClr val="tx1"/>
              </a:solidFill>
              <a:latin typeface="Arial" panose="020B0604020202020204" pitchFamily="34" charset="0"/>
              <a:cs typeface="Arial" panose="020B0604020202020204" pitchFamily="34" charset="0"/>
            </a:endParaRPr>
          </a:p>
          <a:p>
            <a:pPr algn="just" fontAlgn="base"/>
            <a:r>
              <a:rPr lang="es-ES" sz="1100" dirty="0" smtClean="0">
                <a:solidFill>
                  <a:schemeClr val="tx1"/>
                </a:solidFill>
                <a:latin typeface="Arial" panose="020B0604020202020204" pitchFamily="34" charset="0"/>
                <a:cs typeface="Arial" panose="020B0604020202020204" pitchFamily="34" charset="0"/>
              </a:rPr>
              <a:t>Fomentar </a:t>
            </a:r>
            <a:r>
              <a:rPr lang="es-ES" sz="1100" dirty="0">
                <a:solidFill>
                  <a:schemeClr val="tx1"/>
                </a:solidFill>
                <a:latin typeface="Arial" panose="020B0604020202020204" pitchFamily="34" charset="0"/>
                <a:cs typeface="Arial" panose="020B0604020202020204" pitchFamily="34" charset="0"/>
              </a:rPr>
              <a:t>el respeto a la diversidad y prevenir el acoso </a:t>
            </a:r>
            <a:r>
              <a:rPr lang="es-ES" sz="1100" dirty="0" err="1">
                <a:solidFill>
                  <a:schemeClr val="tx1"/>
                </a:solidFill>
                <a:latin typeface="Arial" panose="020B0604020202020204" pitchFamily="34" charset="0"/>
                <a:cs typeface="Arial" panose="020B0604020202020204" pitchFamily="34" charset="0"/>
              </a:rPr>
              <a:t>LGTBIQAfobo</a:t>
            </a:r>
            <a:r>
              <a:rPr lang="es-ES" sz="1100" dirty="0">
                <a:solidFill>
                  <a:schemeClr val="tx1"/>
                </a:solidFill>
                <a:latin typeface="Arial" panose="020B0604020202020204" pitchFamily="34" charset="0"/>
                <a:cs typeface="Arial" panose="020B0604020202020204" pitchFamily="34" charset="0"/>
              </a:rPr>
              <a:t>.</a:t>
            </a:r>
          </a:p>
          <a:p>
            <a:pPr algn="just"/>
            <a:r>
              <a:rPr lang="es-ES" sz="1100" dirty="0">
                <a:solidFill>
                  <a:schemeClr val="tx1"/>
                </a:solidFill>
                <a:latin typeface="Arial" panose="020B0604020202020204" pitchFamily="34" charset="0"/>
                <a:cs typeface="Arial" panose="020B0604020202020204" pitchFamily="34" charset="0"/>
              </a:rPr>
              <a:t>Ofrecer herramientas que permitan, a través de metodologías participativas y dinámicas </a:t>
            </a:r>
            <a:r>
              <a:rPr lang="es-ES" sz="1100" dirty="0" err="1">
                <a:solidFill>
                  <a:schemeClr val="tx1"/>
                </a:solidFill>
                <a:latin typeface="Arial" panose="020B0604020202020204" pitchFamily="34" charset="0"/>
                <a:cs typeface="Arial" panose="020B0604020202020204" pitchFamily="34" charset="0"/>
              </a:rPr>
              <a:t>coeducativas</a:t>
            </a:r>
            <a:r>
              <a:rPr lang="es-ES" sz="1100" dirty="0">
                <a:solidFill>
                  <a:schemeClr val="tx1"/>
                </a:solidFill>
                <a:latin typeface="Arial" panose="020B0604020202020204" pitchFamily="34" charset="0"/>
                <a:cs typeface="Arial" panose="020B0604020202020204" pitchFamily="34" charset="0"/>
              </a:rPr>
              <a:t>, avanzar hacia la igualdad de oportunidades, la prevención y sensibilización de violencias de género, el acoso y la discriminación, y el logro de una convivencia en igualdad</a:t>
            </a:r>
            <a:r>
              <a:rPr lang="es-ES" sz="1100" dirty="0" smtClean="0">
                <a:solidFill>
                  <a:schemeClr val="tx1"/>
                </a:solidFill>
                <a:latin typeface="Arial" panose="020B0604020202020204" pitchFamily="34" charset="0"/>
                <a:cs typeface="Arial" panose="020B0604020202020204" pitchFamily="34" charset="0"/>
              </a:rPr>
              <a:t>.</a:t>
            </a:r>
          </a:p>
          <a:p>
            <a:pPr algn="just"/>
            <a:r>
              <a:rPr lang="es-ES" sz="1100" dirty="0" smtClean="0">
                <a:solidFill>
                  <a:schemeClr val="tx1"/>
                </a:solidFill>
                <a:latin typeface="Arial" panose="020B0604020202020204" pitchFamily="34" charset="0"/>
                <a:cs typeface="Arial" panose="020B0604020202020204" pitchFamily="34" charset="0"/>
              </a:rPr>
              <a:t>-Con motivo del 25 N día contra la violencia machista, difusión de un spot.</a:t>
            </a:r>
          </a:p>
          <a:p>
            <a:pPr algn="just"/>
            <a:endParaRPr lang="es-ES" sz="1100" dirty="0">
              <a:solidFill>
                <a:schemeClr val="tx1"/>
              </a:solidFill>
              <a:latin typeface="Arial" panose="020B0604020202020204" pitchFamily="34" charset="0"/>
              <a:cs typeface="Arial" panose="020B0604020202020204" pitchFamily="34" charset="0"/>
            </a:endParaRPr>
          </a:p>
          <a:p>
            <a:pPr algn="just"/>
            <a:endParaRPr lang="es-ES" sz="1100" dirty="0" smtClean="0">
              <a:solidFill>
                <a:schemeClr val="tx1"/>
              </a:solidFill>
              <a:latin typeface="Arial" panose="020B0604020202020204" pitchFamily="34" charset="0"/>
              <a:cs typeface="Arial" panose="020B0604020202020204" pitchFamily="34" charset="0"/>
            </a:endParaRPr>
          </a:p>
          <a:p>
            <a:pPr algn="just"/>
            <a:endParaRPr lang="es-ES" sz="1100" dirty="0">
              <a:solidFill>
                <a:schemeClr val="tx1"/>
              </a:solidFill>
              <a:latin typeface="Arial" panose="020B0604020202020204" pitchFamily="34" charset="0"/>
              <a:cs typeface="Arial" panose="020B0604020202020204" pitchFamily="34" charset="0"/>
            </a:endParaRPr>
          </a:p>
          <a:p>
            <a:pPr algn="just"/>
            <a:endParaRPr lang="es-ES" sz="1100" dirty="0" smtClean="0">
              <a:solidFill>
                <a:schemeClr val="tx1"/>
              </a:solidFill>
              <a:latin typeface="Arial" panose="020B0604020202020204" pitchFamily="34" charset="0"/>
              <a:cs typeface="Arial" panose="020B0604020202020204" pitchFamily="34" charset="0"/>
            </a:endParaRPr>
          </a:p>
          <a:p>
            <a:pPr algn="just"/>
            <a:endParaRPr lang="es-ES" sz="1100" dirty="0">
              <a:solidFill>
                <a:schemeClr val="tx1"/>
              </a:solidFill>
              <a:latin typeface="Arial" panose="020B0604020202020204" pitchFamily="34" charset="0"/>
              <a:cs typeface="Arial" panose="020B0604020202020204" pitchFamily="34" charset="0"/>
            </a:endParaRPr>
          </a:p>
          <a:p>
            <a:pPr algn="just"/>
            <a:endParaRPr lang="es-ES" sz="1100" dirty="0" smtClean="0">
              <a:solidFill>
                <a:schemeClr val="tx1"/>
              </a:solidFill>
              <a:latin typeface="Arial" panose="020B0604020202020204" pitchFamily="34" charset="0"/>
              <a:cs typeface="Arial" panose="020B0604020202020204" pitchFamily="34" charset="0"/>
            </a:endParaRPr>
          </a:p>
          <a:p>
            <a:pPr algn="just"/>
            <a:endParaRPr lang="es-ES" sz="1100" dirty="0">
              <a:solidFill>
                <a:schemeClr val="tx1"/>
              </a:solidFill>
              <a:latin typeface="Arial" panose="020B0604020202020204" pitchFamily="34" charset="0"/>
              <a:cs typeface="Arial" panose="020B0604020202020204" pitchFamily="34" charset="0"/>
            </a:endParaRPr>
          </a:p>
          <a:p>
            <a:pPr algn="just"/>
            <a:endParaRPr lang="es-ES" sz="1100" dirty="0" smtClean="0">
              <a:solidFill>
                <a:schemeClr val="tx1"/>
              </a:solidFill>
              <a:latin typeface="Arial" panose="020B0604020202020204" pitchFamily="34" charset="0"/>
              <a:cs typeface="Arial" panose="020B0604020202020204" pitchFamily="34" charset="0"/>
            </a:endParaRPr>
          </a:p>
          <a:p>
            <a:pPr algn="just"/>
            <a:endParaRPr lang="es-ES" sz="1100" dirty="0">
              <a:solidFill>
                <a:schemeClr val="tx1"/>
              </a:solidFill>
              <a:latin typeface="Arial" panose="020B0604020202020204" pitchFamily="34" charset="0"/>
              <a:cs typeface="Arial" panose="020B0604020202020204" pitchFamily="34" charset="0"/>
            </a:endParaRPr>
          </a:p>
          <a:p>
            <a:pPr algn="just"/>
            <a:endParaRPr lang="es-ES" sz="1100" dirty="0">
              <a:solidFill>
                <a:schemeClr val="tx1"/>
              </a:solidFill>
              <a:latin typeface="Arial" panose="020B0604020202020204" pitchFamily="34" charset="0"/>
              <a:cs typeface="Arial" panose="020B0604020202020204" pitchFamily="34" charset="0"/>
            </a:endParaRPr>
          </a:p>
          <a:p>
            <a:pPr algn="just" fontAlgn="base"/>
            <a:endParaRPr lang="es-ES" sz="1100" dirty="0">
              <a:solidFill>
                <a:schemeClr val="tx1"/>
              </a:solidFill>
              <a:latin typeface="Arial" panose="020B0604020202020204" pitchFamily="34" charset="0"/>
              <a:cs typeface="Arial" panose="020B0604020202020204" pitchFamily="34" charset="0"/>
            </a:endParaRPr>
          </a:p>
        </p:txBody>
      </p:sp>
      <p:sp>
        <p:nvSpPr>
          <p:cNvPr id="14" name="Rectángulo redondeado 13"/>
          <p:cNvSpPr/>
          <p:nvPr/>
        </p:nvSpPr>
        <p:spPr>
          <a:xfrm>
            <a:off x="939338" y="4705004"/>
            <a:ext cx="5145578" cy="1354974"/>
          </a:xfrm>
          <a:prstGeom prst="roundRect">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_tradnl" sz="1100" b="1" dirty="0">
                <a:solidFill>
                  <a:schemeClr val="tx1"/>
                </a:solidFill>
                <a:latin typeface="Arial" panose="020B0604020202020204" pitchFamily="34" charset="0"/>
                <a:cs typeface="Arial" panose="020B0604020202020204" pitchFamily="34" charset="0"/>
              </a:rPr>
              <a:t>Diversidad y LGTBI.</a:t>
            </a:r>
            <a:r>
              <a:rPr lang="es-ES_tradnl" sz="1100" dirty="0">
                <a:solidFill>
                  <a:schemeClr val="tx1"/>
                </a:solidFill>
                <a:latin typeface="Arial" panose="020B0604020202020204" pitchFamily="34" charset="0"/>
                <a:cs typeface="Arial" panose="020B0604020202020204" pitchFamily="34" charset="0"/>
              </a:rPr>
              <a:t> Amar la Diversidad en todas sus formas: orientación sexual o identidad de género y diversidad funcional.</a:t>
            </a:r>
            <a:endParaRPr lang="es-ES" sz="11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38699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4758604" y="365126"/>
            <a:ext cx="2428804" cy="898410"/>
          </a:xfrm>
          <a:prstGeom prst="rect">
            <a:avLst/>
          </a:prstGeom>
        </p:spPr>
      </p:pic>
      <p:sp>
        <p:nvSpPr>
          <p:cNvPr id="6" name="Rectángulo redondeado 5"/>
          <p:cNvSpPr/>
          <p:nvPr/>
        </p:nvSpPr>
        <p:spPr>
          <a:xfrm>
            <a:off x="838201" y="1354974"/>
            <a:ext cx="4880956" cy="1845425"/>
          </a:xfrm>
          <a:prstGeom prst="roundRect">
            <a:avLst/>
          </a:prstGeom>
          <a:solidFill>
            <a:schemeClr val="accent4">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_tradnl" sz="1100" b="1" dirty="0">
                <a:solidFill>
                  <a:schemeClr val="tx1"/>
                </a:solidFill>
                <a:latin typeface="Arial" panose="020B0604020202020204" pitchFamily="34" charset="0"/>
                <a:cs typeface="Arial" panose="020B0604020202020204" pitchFamily="34" charset="0"/>
              </a:rPr>
              <a:t>Solidaridad (a escala local e internacional).</a:t>
            </a:r>
            <a:r>
              <a:rPr lang="es-ES_tradnl" sz="1100" dirty="0">
                <a:solidFill>
                  <a:schemeClr val="tx1"/>
                </a:solidFill>
                <a:latin typeface="Arial" panose="020B0604020202020204" pitchFamily="34" charset="0"/>
                <a:cs typeface="Arial" panose="020B0604020202020204" pitchFamily="34" charset="0"/>
              </a:rPr>
              <a:t> Tejer redes de solidaridad como antídoto contra el odio, el racismo, la discriminación. Fomentar la cultura de la solidaridad entre las personas jóvenes</a:t>
            </a:r>
            <a:r>
              <a:rPr lang="es-ES_tradnl" sz="1100" dirty="0" smtClean="0">
                <a:solidFill>
                  <a:schemeClr val="tx1"/>
                </a:solidFill>
                <a:latin typeface="Arial" panose="020B0604020202020204" pitchFamily="34" charset="0"/>
                <a:cs typeface="Arial" panose="020B0604020202020204" pitchFamily="34" charset="0"/>
              </a:rPr>
              <a:t>.</a:t>
            </a:r>
          </a:p>
          <a:p>
            <a:pPr algn="just"/>
            <a:endParaRPr lang="es-ES" sz="1100" dirty="0">
              <a:solidFill>
                <a:schemeClr val="tx1"/>
              </a:solidFill>
              <a:latin typeface="Arial" panose="020B0604020202020204" pitchFamily="34" charset="0"/>
              <a:cs typeface="Arial" panose="020B0604020202020204" pitchFamily="34" charset="0"/>
            </a:endParaRPr>
          </a:p>
        </p:txBody>
      </p:sp>
      <p:sp>
        <p:nvSpPr>
          <p:cNvPr id="7" name="Rectángulo redondeado 6"/>
          <p:cNvSpPr/>
          <p:nvPr/>
        </p:nvSpPr>
        <p:spPr>
          <a:xfrm>
            <a:off x="838200" y="3566160"/>
            <a:ext cx="4880957" cy="2610802"/>
          </a:xfrm>
          <a:prstGeom prst="roundRect">
            <a:avLst/>
          </a:prstGeom>
          <a:solidFill>
            <a:schemeClr val="accent4">
              <a:lumMod val="20000"/>
              <a:lumOff val="80000"/>
            </a:schemeClr>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100" b="1" dirty="0" smtClean="0">
                <a:solidFill>
                  <a:schemeClr val="tx1"/>
                </a:solidFill>
                <a:latin typeface="Arial" panose="020B0604020202020204" pitchFamily="34" charset="0"/>
                <a:cs typeface="Arial" panose="020B0604020202020204" pitchFamily="34" charset="0"/>
              </a:rPr>
              <a:t>Salud y bienestar. </a:t>
            </a:r>
            <a:r>
              <a:rPr lang="es-ES" sz="1100" dirty="0">
                <a:solidFill>
                  <a:schemeClr val="tx1"/>
                </a:solidFill>
                <a:latin typeface="Arial" panose="020B0604020202020204" pitchFamily="34" charset="0"/>
                <a:cs typeface="Arial" panose="020B0604020202020204" pitchFamily="34" charset="0"/>
              </a:rPr>
              <a:t>Garantizar una vida sana y promover el bienestar en </a:t>
            </a:r>
            <a:r>
              <a:rPr lang="es-ES" sz="1100" dirty="0" smtClean="0">
                <a:solidFill>
                  <a:schemeClr val="tx1"/>
                </a:solidFill>
                <a:latin typeface="Arial" panose="020B0604020202020204" pitchFamily="34" charset="0"/>
                <a:cs typeface="Arial" panose="020B0604020202020204" pitchFamily="34" charset="0"/>
              </a:rPr>
              <a:t>las personas jóvenes. A partir de 2015 se </a:t>
            </a:r>
            <a:r>
              <a:rPr lang="es-ES" sz="1100" dirty="0">
                <a:solidFill>
                  <a:schemeClr val="tx1"/>
                </a:solidFill>
                <a:latin typeface="Arial" panose="020B0604020202020204" pitchFamily="34" charset="0"/>
                <a:cs typeface="Arial" panose="020B0604020202020204" pitchFamily="34" charset="0"/>
              </a:rPr>
              <a:t>mencionaron específicamente los objetivos de salud mental, bienestar y abuso de sustancias en el objetivo de la </a:t>
            </a:r>
            <a:r>
              <a:rPr lang="es-ES" sz="1100" dirty="0" smtClean="0">
                <a:solidFill>
                  <a:schemeClr val="tx1"/>
                </a:solidFill>
                <a:latin typeface="Arial" panose="020B0604020202020204" pitchFamily="34" charset="0"/>
                <a:cs typeface="Arial" panose="020B0604020202020204" pitchFamily="34" charset="0"/>
              </a:rPr>
              <a:t>salud. </a:t>
            </a:r>
            <a:endParaRPr lang="es-ES" sz="1100" dirty="0">
              <a:solidFill>
                <a:schemeClr val="tx1"/>
              </a:solidFill>
              <a:latin typeface="Arial" panose="020B0604020202020204" pitchFamily="34" charset="0"/>
              <a:cs typeface="Arial" panose="020B0604020202020204" pitchFamily="34" charset="0"/>
            </a:endParaRPr>
          </a:p>
        </p:txBody>
      </p:sp>
      <p:sp>
        <p:nvSpPr>
          <p:cNvPr id="8" name="Rectángulo redondeado 7"/>
          <p:cNvSpPr/>
          <p:nvPr/>
        </p:nvSpPr>
        <p:spPr>
          <a:xfrm>
            <a:off x="5918662" y="3566160"/>
            <a:ext cx="5435137" cy="2610801"/>
          </a:xfrm>
          <a:prstGeom prst="roundRect">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s-ES" dirty="0" smtClean="0">
              <a:solidFill>
                <a:schemeClr val="tx1"/>
              </a:solidFill>
            </a:endParaRPr>
          </a:p>
          <a:p>
            <a:pPr algn="just"/>
            <a:endParaRPr lang="es-ES" sz="1100" dirty="0">
              <a:solidFill>
                <a:schemeClr val="tx1"/>
              </a:solidFill>
              <a:latin typeface="Arial" panose="020B0604020202020204" pitchFamily="34" charset="0"/>
              <a:cs typeface="Arial" panose="020B0604020202020204" pitchFamily="34" charset="0"/>
            </a:endParaRPr>
          </a:p>
          <a:p>
            <a:pPr algn="just"/>
            <a:endParaRPr lang="es-ES" sz="1100" dirty="0" smtClean="0">
              <a:solidFill>
                <a:schemeClr val="tx1"/>
              </a:solidFill>
              <a:latin typeface="Arial" panose="020B0604020202020204" pitchFamily="34" charset="0"/>
              <a:cs typeface="Arial" panose="020B0604020202020204" pitchFamily="34" charset="0"/>
            </a:endParaRPr>
          </a:p>
          <a:p>
            <a:pPr algn="just"/>
            <a:endParaRPr lang="es-ES" sz="1100" dirty="0">
              <a:solidFill>
                <a:schemeClr val="tx1"/>
              </a:solidFill>
              <a:latin typeface="Arial" panose="020B0604020202020204" pitchFamily="34" charset="0"/>
              <a:cs typeface="Arial" panose="020B0604020202020204" pitchFamily="34" charset="0"/>
            </a:endParaRPr>
          </a:p>
          <a:p>
            <a:pPr algn="just"/>
            <a:endParaRPr lang="es-ES" sz="1100" dirty="0" smtClean="0">
              <a:solidFill>
                <a:schemeClr val="tx1"/>
              </a:solidFill>
              <a:latin typeface="Arial" panose="020B0604020202020204" pitchFamily="34" charset="0"/>
              <a:cs typeface="Arial" panose="020B0604020202020204" pitchFamily="34" charset="0"/>
            </a:endParaRPr>
          </a:p>
          <a:p>
            <a:pPr algn="just"/>
            <a:endParaRPr lang="es-ES" sz="1100" dirty="0">
              <a:solidFill>
                <a:schemeClr val="tx1"/>
              </a:solidFill>
              <a:latin typeface="Arial" panose="020B0604020202020204" pitchFamily="34" charset="0"/>
              <a:cs typeface="Arial" panose="020B0604020202020204" pitchFamily="34" charset="0"/>
            </a:endParaRPr>
          </a:p>
          <a:p>
            <a:pPr algn="just"/>
            <a:endParaRPr lang="es-ES" sz="1100" dirty="0" smtClean="0">
              <a:solidFill>
                <a:schemeClr val="tx1"/>
              </a:solidFill>
              <a:latin typeface="Arial" panose="020B0604020202020204" pitchFamily="34" charset="0"/>
              <a:cs typeface="Arial" panose="020B0604020202020204" pitchFamily="34" charset="0"/>
            </a:endParaRPr>
          </a:p>
          <a:p>
            <a:pPr algn="just"/>
            <a:endParaRPr lang="es-ES" sz="1100" dirty="0">
              <a:solidFill>
                <a:schemeClr val="tx1"/>
              </a:solidFill>
              <a:latin typeface="Arial" panose="020B0604020202020204" pitchFamily="34" charset="0"/>
              <a:cs typeface="Arial" panose="020B0604020202020204" pitchFamily="34" charset="0"/>
            </a:endParaRPr>
          </a:p>
          <a:p>
            <a:pPr algn="just"/>
            <a:endParaRPr lang="es-ES" sz="1100" dirty="0" smtClean="0">
              <a:solidFill>
                <a:schemeClr val="tx1"/>
              </a:solidFill>
              <a:latin typeface="Arial" panose="020B0604020202020204" pitchFamily="34" charset="0"/>
              <a:cs typeface="Arial" panose="020B0604020202020204" pitchFamily="34" charset="0"/>
            </a:endParaRPr>
          </a:p>
          <a:p>
            <a:pPr algn="just"/>
            <a:endParaRPr lang="es-ES" sz="1100" dirty="0" smtClean="0">
              <a:solidFill>
                <a:schemeClr val="tx1"/>
              </a:solidFill>
              <a:latin typeface="Arial" panose="020B0604020202020204" pitchFamily="34" charset="0"/>
              <a:cs typeface="Arial" panose="020B0604020202020204" pitchFamily="34" charset="0"/>
            </a:endParaRPr>
          </a:p>
          <a:p>
            <a:pPr algn="just"/>
            <a:r>
              <a:rPr lang="es-ES" sz="1100" dirty="0">
                <a:solidFill>
                  <a:schemeClr val="tx1"/>
                </a:solidFill>
                <a:latin typeface="Arial" panose="020B0604020202020204" pitchFamily="34" charset="0"/>
                <a:cs typeface="Arial" panose="020B0604020202020204" pitchFamily="34" charset="0"/>
              </a:rPr>
              <a:t>-</a:t>
            </a:r>
            <a:r>
              <a:rPr lang="es-ES" sz="1100" dirty="0" smtClean="0">
                <a:solidFill>
                  <a:schemeClr val="tx1"/>
                </a:solidFill>
                <a:latin typeface="Arial" panose="020B0604020202020204" pitchFamily="34" charset="0"/>
                <a:cs typeface="Arial" panose="020B0604020202020204" pitchFamily="34" charset="0"/>
              </a:rPr>
              <a:t>Mejorar </a:t>
            </a:r>
            <a:r>
              <a:rPr lang="es-ES" sz="1100" dirty="0">
                <a:solidFill>
                  <a:schemeClr val="tx1"/>
                </a:solidFill>
                <a:latin typeface="Arial" panose="020B0604020202020204" pitchFamily="34" charset="0"/>
                <a:cs typeface="Arial" panose="020B0604020202020204" pitchFamily="34" charset="0"/>
              </a:rPr>
              <a:t>la calidad de vida </a:t>
            </a:r>
            <a:r>
              <a:rPr lang="es-ES" sz="1100" dirty="0" smtClean="0">
                <a:solidFill>
                  <a:schemeClr val="tx1"/>
                </a:solidFill>
                <a:latin typeface="Arial" panose="020B0604020202020204" pitchFamily="34" charset="0"/>
                <a:cs typeface="Arial" panose="020B0604020202020204" pitchFamily="34" charset="0"/>
              </a:rPr>
              <a:t>física y </a:t>
            </a:r>
            <a:r>
              <a:rPr lang="es-ES" sz="1100" dirty="0">
                <a:solidFill>
                  <a:schemeClr val="tx1"/>
                </a:solidFill>
                <a:latin typeface="Arial" panose="020B0604020202020204" pitchFamily="34" charset="0"/>
                <a:cs typeface="Arial" panose="020B0604020202020204" pitchFamily="34" charset="0"/>
              </a:rPr>
              <a:t>psicológica de las </a:t>
            </a:r>
            <a:r>
              <a:rPr lang="es-ES" sz="1100" dirty="0" smtClean="0">
                <a:solidFill>
                  <a:schemeClr val="tx1"/>
                </a:solidFill>
                <a:latin typeface="Arial" panose="020B0604020202020204" pitchFamily="34" charset="0"/>
                <a:cs typeface="Arial" panose="020B0604020202020204" pitchFamily="34" charset="0"/>
              </a:rPr>
              <a:t>personas jóvenes.</a:t>
            </a:r>
            <a:endParaRPr lang="es-ES" sz="1100" dirty="0">
              <a:solidFill>
                <a:schemeClr val="tx1"/>
              </a:solidFill>
              <a:latin typeface="Arial" panose="020B0604020202020204" pitchFamily="34" charset="0"/>
              <a:cs typeface="Arial" panose="020B0604020202020204" pitchFamily="34" charset="0"/>
            </a:endParaRPr>
          </a:p>
          <a:p>
            <a:pPr algn="just"/>
            <a:r>
              <a:rPr lang="es-ES" sz="1100" dirty="0" smtClean="0">
                <a:solidFill>
                  <a:schemeClr val="tx1"/>
                </a:solidFill>
                <a:latin typeface="Arial" panose="020B0604020202020204" pitchFamily="34" charset="0"/>
                <a:cs typeface="Arial" panose="020B0604020202020204" pitchFamily="34" charset="0"/>
              </a:rPr>
              <a:t>-Talleres de Salud Mental enfocadas a la Adolescencia: Charlas impartidas </a:t>
            </a:r>
            <a:r>
              <a:rPr lang="es-ES" sz="1100" dirty="0">
                <a:solidFill>
                  <a:schemeClr val="tx1"/>
                </a:solidFill>
                <a:latin typeface="Arial" panose="020B0604020202020204" pitchFamily="34" charset="0"/>
                <a:cs typeface="Arial" panose="020B0604020202020204" pitchFamily="34" charset="0"/>
              </a:rPr>
              <a:t>por profesionales especializados en el tema de la “Salud Mental”, dirigida a jóvenes procedentes de entidades que invitamos, de GCE (Grupos de Convivencia Educativa) y CMA (Centro de Medio Abierto) de la Fundación. </a:t>
            </a:r>
            <a:endParaRPr lang="es-ES" sz="1100" dirty="0" smtClean="0">
              <a:solidFill>
                <a:schemeClr val="tx1"/>
              </a:solidFill>
              <a:latin typeface="Arial" panose="020B0604020202020204" pitchFamily="34" charset="0"/>
              <a:cs typeface="Arial" panose="020B0604020202020204" pitchFamily="34" charset="0"/>
            </a:endParaRPr>
          </a:p>
          <a:p>
            <a:pPr algn="just"/>
            <a:r>
              <a:rPr lang="es-ES" sz="1100" dirty="0" smtClean="0">
                <a:solidFill>
                  <a:schemeClr val="tx1"/>
                </a:solidFill>
                <a:latin typeface="Arial" panose="020B0604020202020204" pitchFamily="34" charset="0"/>
                <a:cs typeface="Arial" panose="020B0604020202020204" pitchFamily="34" charset="0"/>
              </a:rPr>
              <a:t>-</a:t>
            </a:r>
            <a:r>
              <a:rPr lang="es-ES_tradnl" sz="1100" dirty="0" smtClean="0">
                <a:solidFill>
                  <a:schemeClr val="tx1"/>
                </a:solidFill>
                <a:latin typeface="Arial" panose="020B0604020202020204" pitchFamily="34" charset="0"/>
                <a:cs typeface="Arial" panose="020B0604020202020204" pitchFamily="34" charset="0"/>
              </a:rPr>
              <a:t>Talleres de Teatro “</a:t>
            </a:r>
            <a:r>
              <a:rPr lang="es-ES_tradnl" sz="1100" dirty="0" err="1" smtClean="0">
                <a:solidFill>
                  <a:schemeClr val="tx1"/>
                </a:solidFill>
                <a:latin typeface="Arial" panose="020B0604020202020204" pitchFamily="34" charset="0"/>
                <a:cs typeface="Arial" panose="020B0604020202020204" pitchFamily="34" charset="0"/>
              </a:rPr>
              <a:t>Terapeutico</a:t>
            </a:r>
            <a:r>
              <a:rPr lang="es-ES_tradnl" sz="1100" dirty="0" smtClean="0">
                <a:solidFill>
                  <a:schemeClr val="tx1"/>
                </a:solidFill>
                <a:latin typeface="Arial" panose="020B0604020202020204" pitchFamily="34" charset="0"/>
                <a:cs typeface="Arial" panose="020B0604020202020204" pitchFamily="34" charset="0"/>
              </a:rPr>
              <a:t>”, enfocado </a:t>
            </a:r>
            <a:r>
              <a:rPr lang="es-ES_tradnl" sz="1100" dirty="0">
                <a:solidFill>
                  <a:schemeClr val="tx1"/>
                </a:solidFill>
                <a:latin typeface="Arial" panose="020B0604020202020204" pitchFamily="34" charset="0"/>
                <a:cs typeface="Arial" panose="020B0604020202020204" pitchFamily="34" charset="0"/>
              </a:rPr>
              <a:t>a jóvenes del CIEM La </a:t>
            </a:r>
            <a:r>
              <a:rPr lang="es-ES_tradnl" sz="1100" dirty="0" err="1">
                <a:solidFill>
                  <a:schemeClr val="tx1"/>
                </a:solidFill>
                <a:latin typeface="Arial" panose="020B0604020202020204" pitchFamily="34" charset="0"/>
                <a:cs typeface="Arial" panose="020B0604020202020204" pitchFamily="34" charset="0"/>
              </a:rPr>
              <a:t>Montañeta</a:t>
            </a:r>
            <a:r>
              <a:rPr lang="es-ES_tradnl" sz="1100" dirty="0">
                <a:solidFill>
                  <a:schemeClr val="tx1"/>
                </a:solidFill>
                <a:latin typeface="Arial" panose="020B0604020202020204" pitchFamily="34" charset="0"/>
                <a:cs typeface="Arial" panose="020B0604020202020204" pitchFamily="34" charset="0"/>
              </a:rPr>
              <a:t> y CIEM </a:t>
            </a:r>
            <a:r>
              <a:rPr lang="es-ES_tradnl" sz="1100" dirty="0" smtClean="0">
                <a:solidFill>
                  <a:schemeClr val="tx1"/>
                </a:solidFill>
                <a:latin typeface="Arial" panose="020B0604020202020204" pitchFamily="34" charset="0"/>
                <a:cs typeface="Arial" panose="020B0604020202020204" pitchFamily="34" charset="0"/>
              </a:rPr>
              <a:t>Tabares.</a:t>
            </a:r>
          </a:p>
          <a:p>
            <a:pPr algn="just"/>
            <a:r>
              <a:rPr lang="es-ES_tradnl" sz="1100" dirty="0" smtClean="0">
                <a:solidFill>
                  <a:schemeClr val="tx1"/>
                </a:solidFill>
                <a:latin typeface="Arial" panose="020B0604020202020204" pitchFamily="34" charset="0"/>
                <a:cs typeface="Arial" panose="020B0604020202020204" pitchFamily="34" charset="0"/>
              </a:rPr>
              <a:t>-Participación en “Senderos solidarios” de la A. ATELSAM</a:t>
            </a:r>
          </a:p>
          <a:p>
            <a:pPr algn="just"/>
            <a:r>
              <a:rPr lang="es-ES" sz="1100" dirty="0" smtClean="0">
                <a:solidFill>
                  <a:schemeClr val="tx1"/>
                </a:solidFill>
                <a:latin typeface="Arial" panose="020B0604020202020204" pitchFamily="34" charset="0"/>
                <a:cs typeface="Arial" panose="020B0604020202020204" pitchFamily="34" charset="0"/>
              </a:rPr>
              <a:t>-Realización </a:t>
            </a:r>
            <a:r>
              <a:rPr lang="es-ES" sz="1100" dirty="0">
                <a:solidFill>
                  <a:schemeClr val="tx1"/>
                </a:solidFill>
                <a:latin typeface="Arial" panose="020B0604020202020204" pitchFamily="34" charset="0"/>
                <a:cs typeface="Arial" panose="020B0604020202020204" pitchFamily="34" charset="0"/>
              </a:rPr>
              <a:t>del Evento participativo </a:t>
            </a:r>
            <a:r>
              <a:rPr lang="es-ES_tradnl" sz="1100" dirty="0" smtClean="0">
                <a:solidFill>
                  <a:schemeClr val="tx1"/>
                </a:solidFill>
                <a:latin typeface="Arial" panose="020B0604020202020204" pitchFamily="34" charset="0"/>
                <a:cs typeface="Arial" panose="020B0604020202020204" pitchFamily="34" charset="0"/>
              </a:rPr>
              <a:t>“REDES:OPORTUNIDAD O ADICCIÓN”, a fin de</a:t>
            </a:r>
            <a:r>
              <a:rPr lang="es-ES" dirty="0">
                <a:solidFill>
                  <a:schemeClr val="tx1"/>
                </a:solidFill>
              </a:rPr>
              <a:t> </a:t>
            </a:r>
            <a:r>
              <a:rPr lang="es-ES" sz="1100" dirty="0">
                <a:solidFill>
                  <a:schemeClr val="tx1"/>
                </a:solidFill>
                <a:latin typeface="Arial" panose="020B0604020202020204" pitchFamily="34" charset="0"/>
                <a:cs typeface="Arial" panose="020B0604020202020204" pitchFamily="34" charset="0"/>
              </a:rPr>
              <a:t>combatir la adicción tecnológica y hacer un buen uso de Internet y las </a:t>
            </a:r>
            <a:r>
              <a:rPr lang="es-ES" sz="1100" dirty="0" smtClean="0">
                <a:solidFill>
                  <a:schemeClr val="tx1"/>
                </a:solidFill>
                <a:latin typeface="Arial" panose="020B0604020202020204" pitchFamily="34" charset="0"/>
                <a:cs typeface="Arial" panose="020B0604020202020204" pitchFamily="34" charset="0"/>
              </a:rPr>
              <a:t>redes.</a:t>
            </a:r>
          </a:p>
          <a:p>
            <a:pPr algn="just"/>
            <a:r>
              <a:rPr lang="es-ES" sz="1100" dirty="0" smtClean="0">
                <a:solidFill>
                  <a:schemeClr val="tx1"/>
                </a:solidFill>
                <a:latin typeface="Arial" panose="020B0604020202020204" pitchFamily="34" charset="0"/>
                <a:cs typeface="Arial" panose="020B0604020202020204" pitchFamily="34" charset="0"/>
              </a:rPr>
              <a:t>-Fomento de actividades deportivas como la realización </a:t>
            </a:r>
            <a:r>
              <a:rPr lang="es-ES" sz="1100" dirty="0">
                <a:solidFill>
                  <a:schemeClr val="tx1"/>
                </a:solidFill>
                <a:latin typeface="Arial" panose="020B0604020202020204" pitchFamily="34" charset="0"/>
                <a:cs typeface="Arial" panose="020B0604020202020204" pitchFamily="34" charset="0"/>
              </a:rPr>
              <a:t>del Evento </a:t>
            </a:r>
            <a:r>
              <a:rPr lang="es-ES" sz="1100" dirty="0" smtClean="0">
                <a:solidFill>
                  <a:schemeClr val="tx1"/>
                </a:solidFill>
                <a:latin typeface="Arial" panose="020B0604020202020204" pitchFamily="34" charset="0"/>
                <a:cs typeface="Arial" panose="020B0604020202020204" pitchFamily="34" charset="0"/>
              </a:rPr>
              <a:t>participativo “DEPORTE Y ADAPTACIÓN SOCIAL”.</a:t>
            </a:r>
            <a:endParaRPr lang="es-ES_tradnl" sz="1100" dirty="0" smtClean="0">
              <a:solidFill>
                <a:schemeClr val="tx1"/>
              </a:solidFill>
              <a:latin typeface="Arial" panose="020B0604020202020204" pitchFamily="34" charset="0"/>
              <a:cs typeface="Arial" panose="020B0604020202020204" pitchFamily="34" charset="0"/>
            </a:endParaRPr>
          </a:p>
          <a:p>
            <a:pPr algn="just"/>
            <a:endParaRPr lang="es-ES_tradnl" sz="1100" dirty="0" smtClean="0">
              <a:solidFill>
                <a:schemeClr val="tx1"/>
              </a:solidFill>
              <a:latin typeface="Arial" panose="020B0604020202020204" pitchFamily="34" charset="0"/>
              <a:cs typeface="Arial" panose="020B0604020202020204" pitchFamily="34" charset="0"/>
            </a:endParaRPr>
          </a:p>
          <a:p>
            <a:pPr algn="just"/>
            <a:endParaRPr lang="es-ES" sz="1100" dirty="0" smtClean="0">
              <a:solidFill>
                <a:schemeClr val="tx1"/>
              </a:solidFill>
              <a:latin typeface="Arial" panose="020B0604020202020204" pitchFamily="34" charset="0"/>
              <a:cs typeface="Arial" panose="020B0604020202020204" pitchFamily="34" charset="0"/>
            </a:endParaRPr>
          </a:p>
          <a:p>
            <a:pPr algn="just"/>
            <a:endParaRPr lang="es-ES" sz="1100" dirty="0">
              <a:solidFill>
                <a:schemeClr val="tx1"/>
              </a:solidFill>
              <a:latin typeface="Arial" panose="020B0604020202020204" pitchFamily="34" charset="0"/>
              <a:cs typeface="Arial" panose="020B0604020202020204" pitchFamily="34" charset="0"/>
            </a:endParaRPr>
          </a:p>
          <a:p>
            <a:pPr algn="just"/>
            <a:endParaRPr lang="es-ES" sz="1100" dirty="0" smtClean="0">
              <a:solidFill>
                <a:schemeClr val="tx1"/>
              </a:solidFill>
              <a:latin typeface="Arial" panose="020B0604020202020204" pitchFamily="34" charset="0"/>
              <a:cs typeface="Arial" panose="020B0604020202020204" pitchFamily="34" charset="0"/>
            </a:endParaRPr>
          </a:p>
          <a:p>
            <a:pPr algn="just"/>
            <a:endParaRPr lang="es-ES" sz="1100" dirty="0">
              <a:solidFill>
                <a:schemeClr val="tx1"/>
              </a:solidFill>
              <a:latin typeface="Arial" panose="020B0604020202020204" pitchFamily="34" charset="0"/>
              <a:cs typeface="Arial" panose="020B0604020202020204" pitchFamily="34" charset="0"/>
            </a:endParaRPr>
          </a:p>
          <a:p>
            <a:pPr algn="just"/>
            <a:endParaRPr lang="es-ES" sz="1100" dirty="0">
              <a:solidFill>
                <a:schemeClr val="tx1"/>
              </a:solidFill>
              <a:latin typeface="Arial" panose="020B0604020202020204" pitchFamily="34" charset="0"/>
              <a:cs typeface="Arial" panose="020B0604020202020204" pitchFamily="34" charset="0"/>
            </a:endParaRPr>
          </a:p>
          <a:p>
            <a:endParaRPr lang="es-ES" sz="1100" dirty="0" smtClean="0">
              <a:solidFill>
                <a:schemeClr val="tx1"/>
              </a:solidFill>
              <a:latin typeface="Arial" panose="020B0604020202020204" pitchFamily="34" charset="0"/>
              <a:cs typeface="Arial" panose="020B0604020202020204" pitchFamily="34" charset="0"/>
            </a:endParaRPr>
          </a:p>
          <a:p>
            <a:endParaRPr lang="es-ES" sz="1100" dirty="0">
              <a:solidFill>
                <a:schemeClr val="tx1"/>
              </a:solidFill>
              <a:latin typeface="Arial" panose="020B0604020202020204" pitchFamily="34" charset="0"/>
              <a:cs typeface="Arial" panose="020B0604020202020204" pitchFamily="34" charset="0"/>
            </a:endParaRPr>
          </a:p>
          <a:p>
            <a:endParaRPr lang="es-ES" sz="1100" dirty="0" smtClean="0">
              <a:solidFill>
                <a:schemeClr val="tx1"/>
              </a:solidFill>
              <a:latin typeface="Arial" panose="020B0604020202020204" pitchFamily="34" charset="0"/>
              <a:cs typeface="Arial" panose="020B0604020202020204" pitchFamily="34" charset="0"/>
            </a:endParaRPr>
          </a:p>
          <a:p>
            <a:endParaRPr lang="es-ES" sz="1100" dirty="0">
              <a:solidFill>
                <a:schemeClr val="tx1"/>
              </a:solidFill>
              <a:latin typeface="Arial" panose="020B0604020202020204" pitchFamily="34" charset="0"/>
              <a:cs typeface="Arial" panose="020B0604020202020204" pitchFamily="34" charset="0"/>
            </a:endParaRPr>
          </a:p>
          <a:p>
            <a:endParaRPr lang="es-ES" sz="1100" dirty="0">
              <a:solidFill>
                <a:schemeClr val="tx1"/>
              </a:solidFill>
              <a:latin typeface="Arial" panose="020B0604020202020204" pitchFamily="34" charset="0"/>
              <a:cs typeface="Arial" panose="020B0604020202020204" pitchFamily="34" charset="0"/>
            </a:endParaRPr>
          </a:p>
        </p:txBody>
      </p:sp>
      <p:sp>
        <p:nvSpPr>
          <p:cNvPr id="9" name="Rectángulo redondeado 8"/>
          <p:cNvSpPr/>
          <p:nvPr/>
        </p:nvSpPr>
        <p:spPr>
          <a:xfrm>
            <a:off x="5918662" y="1354975"/>
            <a:ext cx="5435136" cy="1770609"/>
          </a:xfrm>
          <a:prstGeom prst="roundRect">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s-ES" sz="1100" dirty="0" smtClean="0">
              <a:solidFill>
                <a:schemeClr val="tx1"/>
              </a:solidFill>
              <a:latin typeface="Arial" panose="020B0604020202020204" pitchFamily="34" charset="0"/>
              <a:cs typeface="Arial" panose="020B0604020202020204" pitchFamily="34" charset="0"/>
            </a:endParaRPr>
          </a:p>
          <a:p>
            <a:pPr algn="just"/>
            <a:endParaRPr lang="es-ES" sz="1100" dirty="0">
              <a:solidFill>
                <a:schemeClr val="tx1"/>
              </a:solidFill>
              <a:latin typeface="Arial" panose="020B0604020202020204" pitchFamily="34" charset="0"/>
              <a:cs typeface="Arial" panose="020B0604020202020204" pitchFamily="34" charset="0"/>
            </a:endParaRPr>
          </a:p>
          <a:p>
            <a:pPr algn="just"/>
            <a:endParaRPr lang="es-ES" sz="1100" dirty="0" smtClean="0">
              <a:solidFill>
                <a:schemeClr val="tx1"/>
              </a:solidFill>
              <a:latin typeface="Arial" panose="020B0604020202020204" pitchFamily="34" charset="0"/>
              <a:cs typeface="Arial" panose="020B0604020202020204" pitchFamily="34" charset="0"/>
            </a:endParaRPr>
          </a:p>
          <a:p>
            <a:pPr algn="just"/>
            <a:r>
              <a:rPr lang="es-ES" sz="1100" dirty="0" smtClean="0">
                <a:solidFill>
                  <a:schemeClr val="tx1"/>
                </a:solidFill>
                <a:latin typeface="Arial" panose="020B0604020202020204" pitchFamily="34" charset="0"/>
                <a:cs typeface="Arial" panose="020B0604020202020204" pitchFamily="34" charset="0"/>
              </a:rPr>
              <a:t>Con motivo del </a:t>
            </a:r>
            <a:r>
              <a:rPr lang="es-ES" sz="1100" dirty="0">
                <a:solidFill>
                  <a:schemeClr val="tx1"/>
                </a:solidFill>
                <a:latin typeface="Arial" panose="020B0604020202020204" pitchFamily="34" charset="0"/>
                <a:cs typeface="Arial" panose="020B0604020202020204" pitchFamily="34" charset="0"/>
              </a:rPr>
              <a:t>día 10 de diciembre de los Derechos Humanos, en la Fundación se realizaron diferentes actividades a lo largo de varias semanas</a:t>
            </a:r>
            <a:r>
              <a:rPr lang="es-ES" sz="1100" dirty="0" smtClean="0">
                <a:solidFill>
                  <a:schemeClr val="tx1"/>
                </a:solidFill>
                <a:latin typeface="Arial" panose="020B0604020202020204" pitchFamily="34" charset="0"/>
                <a:cs typeface="Arial" panose="020B0604020202020204" pitchFamily="34" charset="0"/>
              </a:rPr>
              <a:t>:</a:t>
            </a:r>
          </a:p>
          <a:p>
            <a:pPr algn="just"/>
            <a:endParaRPr lang="es-ES" sz="1100" dirty="0" smtClean="0">
              <a:solidFill>
                <a:schemeClr val="tx1"/>
              </a:solidFill>
              <a:latin typeface="Arial" panose="020B0604020202020204" pitchFamily="34" charset="0"/>
              <a:cs typeface="Arial" panose="020B0604020202020204" pitchFamily="34" charset="0"/>
            </a:endParaRPr>
          </a:p>
          <a:p>
            <a:pPr algn="just"/>
            <a:r>
              <a:rPr lang="es-ES" sz="1100" dirty="0" smtClean="0">
                <a:solidFill>
                  <a:schemeClr val="tx1"/>
                </a:solidFill>
                <a:latin typeface="Arial" panose="020B0604020202020204" pitchFamily="34" charset="0"/>
                <a:cs typeface="Arial" panose="020B0604020202020204" pitchFamily="34" charset="0"/>
              </a:rPr>
              <a:t>-Talleres de Creación de cortometrajes</a:t>
            </a:r>
          </a:p>
          <a:p>
            <a:pPr algn="just"/>
            <a:r>
              <a:rPr lang="es-ES" sz="1100" dirty="0" smtClean="0">
                <a:solidFill>
                  <a:schemeClr val="tx1"/>
                </a:solidFill>
                <a:latin typeface="Arial" panose="020B0604020202020204" pitchFamily="34" charset="0"/>
                <a:cs typeface="Arial" panose="020B0604020202020204" pitchFamily="34" charset="0"/>
              </a:rPr>
              <a:t>-Concurso de Cortometrajes con temática de los Derechos Humanos.</a:t>
            </a:r>
          </a:p>
          <a:p>
            <a:pPr algn="just"/>
            <a:r>
              <a:rPr lang="es-ES_tradnl" b="1" dirty="0"/>
              <a:t>“TALLER DE CREACIÓN DE CORTOMETRAJES</a:t>
            </a:r>
            <a:r>
              <a:rPr lang="es-ES_tradnl" b="1" dirty="0" smtClean="0"/>
              <a:t>”</a:t>
            </a:r>
            <a:endParaRPr lang="es-ES" sz="1100" dirty="0" smtClean="0">
              <a:solidFill>
                <a:schemeClr val="tx1"/>
              </a:solidFill>
              <a:latin typeface="Arial" panose="020B0604020202020204" pitchFamily="34" charset="0"/>
              <a:cs typeface="Arial" panose="020B0604020202020204" pitchFamily="34" charset="0"/>
            </a:endParaRPr>
          </a:p>
          <a:p>
            <a:pPr algn="just"/>
            <a:endParaRPr lang="es-ES" sz="1100" dirty="0">
              <a:solidFill>
                <a:schemeClr val="tx1"/>
              </a:solidFill>
              <a:latin typeface="Arial" panose="020B0604020202020204" pitchFamily="34" charset="0"/>
              <a:cs typeface="Arial" panose="020B0604020202020204" pitchFamily="34" charset="0"/>
            </a:endParaRPr>
          </a:p>
          <a:p>
            <a:pPr algn="just"/>
            <a:endParaRPr lang="es-ES" sz="11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126266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1272</TotalTime>
  <Words>4725</Words>
  <Application>Microsoft Office PowerPoint</Application>
  <PresentationFormat>Panorámica</PresentationFormat>
  <Paragraphs>558</Paragraphs>
  <Slides>36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36</vt:i4>
      </vt:variant>
    </vt:vector>
  </HeadingPairs>
  <TitlesOfParts>
    <vt:vector size="41" baseType="lpstr">
      <vt:lpstr>Arial</vt:lpstr>
      <vt:lpstr>Calibri</vt:lpstr>
      <vt:lpstr>Calibri Light</vt:lpstr>
      <vt:lpstr>Times New Roman</vt:lpstr>
      <vt:lpstr>Tema de Office</vt:lpstr>
      <vt:lpstr>     </vt:lpstr>
      <vt:lpstr>Presentación de PowerPoint</vt:lpstr>
      <vt:lpstr>Presentación de PowerPoint</vt:lpstr>
      <vt:lpstr>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MARIA DE LOS ANGELES PALMERO DIAZ</dc:creator>
  <cp:lastModifiedBy>MARIA DE LOS ANGELES PALMERO DIAZ</cp:lastModifiedBy>
  <cp:revision>151</cp:revision>
  <dcterms:created xsi:type="dcterms:W3CDTF">2022-11-23T07:57:22Z</dcterms:created>
  <dcterms:modified xsi:type="dcterms:W3CDTF">2023-02-22T13:10:59Z</dcterms:modified>
</cp:coreProperties>
</file>